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_uf1000" ContentType="image/_uf1000"/>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exels.com/?utm_source=magicslides.app&amp;utm_medium=presentation" TargetMode="External"/><Relationship Id="rId1" Type="http://schemas.openxmlformats.org/officeDocument/2006/relationships/image" Target="../media/Slide-1-image-1.png"/><Relationship Id="rId2" Type="http://schemas.openxmlformats.org/officeDocument/2006/relationships/image" Target="../media/image-1-2._uf1000"/><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jpeg"/><Relationship Id="rId2" Type="http://schemas.openxmlformats.org/officeDocument/2006/relationships/image" Target="../media/image-10-2.png"/><Relationship Id="rId3" Type="http://schemas.openxmlformats.org/officeDocument/2006/relationships/image" Target="../media/image-10-2.png"/><Relationship Id="rId4" Type="http://schemas.openxmlformats.org/officeDocument/2006/relationships/image" Target="../media/image-10-2.png"/><Relationship Id="rId5" Type="http://schemas.openxmlformats.org/officeDocument/2006/relationships/image" Target="../media/image-10-2.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jpeg"/><Relationship Id="rId2" Type="http://schemas.openxmlformats.org/officeDocument/2006/relationships/image" Target="../media/image-11-2.png"/><Relationship Id="rId3" Type="http://schemas.openxmlformats.org/officeDocument/2006/relationships/image" Target="../media/image-11-2.png"/><Relationship Id="rId4" Type="http://schemas.openxmlformats.org/officeDocument/2006/relationships/image" Target="../media/image-11-2.png"/><Relationship Id="rId5" Type="http://schemas.openxmlformats.org/officeDocument/2006/relationships/image" Target="../media/image-11-2.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images.pexels.com/photos/32690489/pexels-photo-32690489.jpeg?auto=compress&amp;cs=tinysrgb&amp;fit=crop&amp;h=1200&amp;w=800" TargetMode="External"/><Relationship Id="rId1" Type="http://schemas.openxmlformats.org/officeDocument/2006/relationships/image" Target="../media/Slide-12-image-1.jpeg"/><Relationship Id="rId2" Type="http://schemas.openxmlformats.org/officeDocument/2006/relationships/image" Target="../media/image-12-2.jpe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s://images.pexels.com/photos/32690489/pexels-photo-32690489.jpeg?auto=compress&amp;cs=tinysrgb&amp;fit=crop&amp;h=1200&amp;w=800" TargetMode="External"/><Relationship Id="rId1" Type="http://schemas.openxmlformats.org/officeDocument/2006/relationships/image" Target="../media/Slide-13-image-1.jpeg"/><Relationship Id="rId2" Type="http://schemas.openxmlformats.org/officeDocument/2006/relationships/image" Target="../media/image-13-2.jpe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Slide-14-image-1.jpeg"/><Relationship Id="rId2" Type="http://schemas.openxmlformats.org/officeDocument/2006/relationships/image" Target="../media/image-14-2.png"/><Relationship Id="rId3" Type="http://schemas.openxmlformats.org/officeDocument/2006/relationships/image" Target="../media/image-14-2.png"/><Relationship Id="rId4" Type="http://schemas.openxmlformats.org/officeDocument/2006/relationships/image" Target="../media/image-14-2.png"/><Relationship Id="rId5" Type="http://schemas.openxmlformats.org/officeDocument/2006/relationships/image" Target="../media/image-14-2.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Slide-15-image-1.jpe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Slide-16-image-1.jpeg"/><Relationship Id="rId2" Type="http://schemas.openxmlformats.org/officeDocument/2006/relationships/image" Target="../media/image-16-2.png"/><Relationship Id="rId3" Type="http://schemas.openxmlformats.org/officeDocument/2006/relationships/image" Target="../media/image-16-2.png"/><Relationship Id="rId4" Type="http://schemas.openxmlformats.org/officeDocument/2006/relationships/image" Target="../media/image-16-2.png"/><Relationship Id="rId5" Type="http://schemas.openxmlformats.org/officeDocument/2006/relationships/image" Target="../media/image-16-2.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Slide-17-image-1.jpe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3.png"/><Relationship Id="rId6" Type="http://schemas.openxmlformats.org/officeDocument/2006/relationships/image" Target="../media/image-17-4.png"/><Relationship Id="rId7" Type="http://schemas.openxmlformats.org/officeDocument/2006/relationships/image" Target="../media/image-17-3.png"/><Relationship Id="rId8" Type="http://schemas.openxmlformats.org/officeDocument/2006/relationships/image" Target="../media/image-17-4.png"/><Relationship Id="rId9" Type="http://schemas.openxmlformats.org/officeDocument/2006/relationships/image" Target="../media/image-17-9.png"/><Relationship Id="rId10" Type="http://schemas.openxmlformats.org/officeDocument/2006/relationships/image" Target="../media/image-17-10.png"/><Relationship Id="rId11" Type="http://schemas.openxmlformats.org/officeDocument/2006/relationships/image" Target="../media/image-17-11.png"/><Relationship Id="rId12" Type="http://schemas.openxmlformats.org/officeDocument/2006/relationships/image" Target="../media/image-17-10.png"/><Relationship Id="rId13" Type="http://schemas.openxmlformats.org/officeDocument/2006/relationships/image" Target="../media/image-17-11.png"/><Relationship Id="rId14" Type="http://schemas.openxmlformats.org/officeDocument/2006/relationships/image" Target="../media/image-17-10.png"/><Relationship Id="rId15" Type="http://schemas.openxmlformats.org/officeDocument/2006/relationships/image" Target="../media/image-17-11.png"/><Relationship Id="rId16" Type="http://schemas.openxmlformats.org/officeDocument/2006/relationships/slideLayout" Target="../slideLayouts/slideLayout1.xml"/><Relationship Id="rId1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Slide-18-image-1.jpe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s://images.pexels.com/photos/32716291/pexels-photo-32716291.jpeg?auto=compress&amp;cs=tinysrgb&amp;fit=crop&amp;h=1200&amp;w=800" TargetMode="External"/><Relationship Id="rId1" Type="http://schemas.openxmlformats.org/officeDocument/2006/relationships/image" Target="../media/Slide-19-image-1.jpeg"/><Relationship Id="rId2" Type="http://schemas.openxmlformats.org/officeDocument/2006/relationships/image" Target="../media/image-19-2.jpe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jpe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image" Target="../media/image-2-2.png"/><Relationship Id="rId18" Type="http://schemas.openxmlformats.org/officeDocument/2006/relationships/image" Target="../media/image-2-3.png"/><Relationship Id="rId19" Type="http://schemas.openxmlformats.org/officeDocument/2006/relationships/image" Target="../media/image-2-4.png"/><Relationship Id="rId20" Type="http://schemas.openxmlformats.org/officeDocument/2006/relationships/image" Target="../media/image-2-2.png"/><Relationship Id="rId21" Type="http://schemas.openxmlformats.org/officeDocument/2006/relationships/image" Target="../media/image-2-3.png"/><Relationship Id="rId22" Type="http://schemas.openxmlformats.org/officeDocument/2006/relationships/image" Target="../media/image-2-4.png"/><Relationship Id="rId23" Type="http://schemas.openxmlformats.org/officeDocument/2006/relationships/image" Target="../media/image-2-2.png"/><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slideLayout" Target="../slideLayouts/slideLayout1.xml"/><Relationship Id="rId27"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images.pexels.com/photos/32716291/pexels-photo-32716291.jpeg?auto=compress&amp;cs=tinysrgb&amp;fit=crop&amp;h=1200&amp;w=800" TargetMode="External"/><Relationship Id="rId1" Type="http://schemas.openxmlformats.org/officeDocument/2006/relationships/image" Target="../media/Slide-20-image-1.jpeg"/><Relationship Id="rId2" Type="http://schemas.openxmlformats.org/officeDocument/2006/relationships/image" Target="../media/image-20-2.jpe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jpe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images.pexels.com/photos/32697050/pexels-photo-32697050.jpeg?auto=compress&amp;cs=tinysrgb&amp;fit=crop&amp;h=1200&amp;w=800" TargetMode="External"/><Relationship Id="rId1" Type="http://schemas.openxmlformats.org/officeDocument/2006/relationships/image" Target="../media/Slide-4-image-1.jpeg"/><Relationship Id="rId2" Type="http://schemas.openxmlformats.org/officeDocument/2006/relationships/image" Target="../media/image-4-2.jpe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images.pexels.com/photos/32697050/pexels-photo-32697050.jpeg?auto=compress&amp;cs=tinysrgb&amp;fit=crop&amp;h=1200&amp;w=800" TargetMode="External"/><Relationship Id="rId1" Type="http://schemas.openxmlformats.org/officeDocument/2006/relationships/image" Target="../media/Slide-5-image-1.jpeg"/><Relationship Id="rId2" Type="http://schemas.openxmlformats.org/officeDocument/2006/relationships/image" Target="../media/image-5-2.jpe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jpe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3.png"/><Relationship Id="rId8" Type="http://schemas.openxmlformats.org/officeDocument/2006/relationships/image" Target="../media/image-6-4.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image" Target="../media/image-6-11.png"/><Relationship Id="rId12" Type="http://schemas.openxmlformats.org/officeDocument/2006/relationships/image" Target="../media/image-6-10.png"/><Relationship Id="rId13" Type="http://schemas.openxmlformats.org/officeDocument/2006/relationships/image" Target="../media/image-6-11.png"/><Relationship Id="rId14" Type="http://schemas.openxmlformats.org/officeDocument/2006/relationships/image" Target="../media/image-6-10.png"/><Relationship Id="rId15" Type="http://schemas.openxmlformats.org/officeDocument/2006/relationships/image" Target="../media/image-6-11.png"/><Relationship Id="rId16" Type="http://schemas.openxmlformats.org/officeDocument/2006/relationships/slideLayout" Target="../slideLayouts/slideLayout1.xml"/><Relationship Id="rId1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jpe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7" Type="http://schemas.openxmlformats.org/officeDocument/2006/relationships/hyperlink" Target="https://images.pexels.com/photos/32697048/pexels-photo-32697048.jpeg?auto=compress&amp;cs=tinysrgb&amp;fit=crop&amp;h=1200&amp;w=800" TargetMode="External"/><Relationship Id="rId1" Type="http://schemas.openxmlformats.org/officeDocument/2006/relationships/image" Target="../media/Slide-8-image-1.jpeg"/><Relationship Id="rId2" Type="http://schemas.openxmlformats.org/officeDocument/2006/relationships/image" Target="../media/image-8-2.png"/><Relationship Id="rId3" Type="http://schemas.openxmlformats.org/officeDocument/2006/relationships/image" Target="../media/image-8-2.png"/><Relationship Id="rId4" Type="http://schemas.openxmlformats.org/officeDocument/2006/relationships/image" Target="../media/image-8-2.png"/><Relationship Id="rId5" Type="http://schemas.openxmlformats.org/officeDocument/2006/relationships/image" Target="../media/image-8-2.png"/><Relationship Id="rId6" Type="http://schemas.openxmlformats.org/officeDocument/2006/relationships/image" Target="../media/image-8-6.jpeg"/><Relationship Id="rId8" Type="http://schemas.openxmlformats.org/officeDocument/2006/relationships/slideLayout" Target="../slideLayouts/slideLayout2.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4" Type="http://schemas.openxmlformats.org/officeDocument/2006/relationships/hyperlink" Target="https://images.pexels.com/photos/32697048/pexels-photo-32697048.jpeg?auto=compress&amp;cs=tinysrgb&amp;fit=crop&amp;h=1200&amp;w=800" TargetMode="External"/><Relationship Id="rId1" Type="http://schemas.openxmlformats.org/officeDocument/2006/relationships/image" Target="../media/Slide-9-image-1.jpeg"/><Relationship Id="rId2" Type="http://schemas.openxmlformats.org/officeDocument/2006/relationships/image" Target="../media/image-9-2.png"/><Relationship Id="rId3" Type="http://schemas.openxmlformats.org/officeDocument/2006/relationships/image" Target="../media/image-9-3.jpeg"/><Relationship Id="rId5" Type="http://schemas.openxmlformats.org/officeDocument/2006/relationships/slideLayout" Target="../slideLayouts/slideLayout2.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1697355"/>
            <a:ext cx="5029200" cy="914400"/>
          </a:xfrm>
          <a:prstGeom prst="rect">
            <a:avLst/>
          </a:prstGeom>
          <a:noFill/>
          <a:ln/>
        </p:spPr>
        <p:txBody>
          <a:bodyPr wrap="square" rtlCol="0" anchor="t"/>
          <a:lstStyle/>
          <a:p>
            <a:pPr algn="l" indent="0" marL="0">
              <a:buNone/>
            </a:pPr>
            <a:r>
              <a:rPr lang="en-US" sz="3000" b="1" dirty="0">
                <a:solidFill>
                  <a:srgbClr val="FFFFFF"/>
                </a:solidFill>
                <a:latin typeface="Plus Jakarta Sans" pitchFamily="34" charset="0"/>
                <a:ea typeface="Plus Jakarta Sans" pitchFamily="34" charset="-122"/>
                <a:cs typeface="Plus Jakarta Sans" pitchFamily="34" charset="-120"/>
              </a:rPr>
              <a:t>Ons Kosbare Planeet: Tree Nou Op!</a:t>
            </a:r>
            <a:endParaRPr lang="en-US" sz="3000" dirty="0"/>
          </a:p>
        </p:txBody>
      </p:sp>
      <p:sp>
        <p:nvSpPr>
          <p:cNvPr id="3" name="Text 1"/>
          <p:cNvSpPr/>
          <p:nvPr/>
        </p:nvSpPr>
        <p:spPr>
          <a:xfrm>
            <a:off x="457200" y="3086100"/>
            <a:ext cx="5029200" cy="731520"/>
          </a:xfrm>
          <a:prstGeom prst="rect">
            <a:avLst/>
          </a:prstGeom>
          <a:noFill/>
          <a:ln/>
        </p:spPr>
        <p:txBody>
          <a:bodyPr wrap="square" rtlCol="0" anchor="t"/>
          <a:lstStyle/>
          <a:p>
            <a:pPr algn="l" indent="0" marL="0">
              <a:buNone/>
            </a:pPr>
            <a:r>
              <a:rPr lang="en-US" sz="1300" dirty="0">
                <a:solidFill>
                  <a:srgbClr val="FFFFFF"/>
                </a:solidFill>
                <a:latin typeface="Plus Jakarta Sans" pitchFamily="34" charset="0"/>
                <a:ea typeface="Plus Jakarta Sans" pitchFamily="34" charset="-122"/>
                <a:cs typeface="Plus Jakarta Sans" pitchFamily="34" charset="-120"/>
              </a:rPr>
              <a:t>Beskerm ons omgewing vir 'n volhoubare toekoms, dis nou of nooit.</a:t>
            </a:r>
            <a:endParaRPr lang="en-US" sz="1300" dirty="0"/>
          </a:p>
        </p:txBody>
      </p:sp>
      <p:pic>
        <p:nvPicPr>
          <p:cNvPr id="4" name="Image 0" descr="https://m.media-amazon.com/images/I/91N+JDVEo9L._UF1000">    </p:cNvPr>
          <p:cNvPicPr>
            <a:picLocks noChangeAspect="1"/>
          </p:cNvPicPr>
          <p:nvPr/>
        </p:nvPicPr>
        <p:blipFill>
          <a:blip r:embed="rId2"/>
          <a:stretch>
            <a:fillRect/>
          </a:stretch>
        </p:blipFill>
        <p:spPr>
          <a:xfrm>
            <a:off x="5760720" y="257175"/>
            <a:ext cx="3108960" cy="4629150"/>
          </a:xfrm>
          <a:prstGeom prst="rect">
            <a:avLst/>
          </a:prstGeom>
        </p:spPr>
      </p:pic>
      <p:sp>
        <p:nvSpPr>
          <p:cNvPr id="5" name="Text 2"/>
          <p:cNvSpPr/>
          <p:nvPr/>
        </p:nvSpPr>
        <p:spPr>
          <a:xfrm>
            <a:off x="6858000" y="3343275"/>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Google</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Klimaatkrisis: Tikkende klok</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1850</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Industriële Ontwaking</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Die Industriële Revolusie merk 'n beduidende keerpunt, met die toenemende verbranding van fossielbrandstowwe wat lei tot 'n geleidelike styging in atmosferiese koolstofdioksiedvlakke. Hierdie era baan die weg vir toekomstige klimaatsuitdagings en omgewingsveranderinge wêreldwyd.</a:t>
            </a:r>
            <a:endParaRPr lang="en-US" sz="1000" dirty="0"/>
          </a:p>
        </p:txBody>
      </p:sp>
      <p:sp>
        <p:nvSpPr>
          <p:cNvPr id="9" name="Shape 6"/>
          <p:cNvSpPr/>
          <p:nvPr/>
        </p:nvSpPr>
        <p:spPr>
          <a:xfrm>
            <a:off x="530352" y="2160270"/>
            <a:ext cx="82296" cy="82296"/>
          </a:xfrm>
          <a:prstGeom prst="ellipse">
            <a:avLst/>
          </a:prstGeom>
          <a:solidFill>
            <a:srgbClr val="FFFFFF"/>
          </a:solidFill>
          <a:ln w="12700">
            <a:solidFill>
              <a:srgbClr val="000000"/>
            </a:solidFill>
            <a:prstDash val="solid"/>
          </a:ln>
        </p:spPr>
      </p:sp>
      <p:pic>
        <p:nvPicPr>
          <p:cNvPr id="10" name="Image 1" descr="https://djgurnpwsdoqjscwqbsj.supabase.co/storage/v1/object/public/presentation-templates-data/section16_arrowbox.png">    </p:cNvPr>
          <p:cNvPicPr>
            <a:picLocks noChangeAspect="1"/>
          </p:cNvPicPr>
          <p:nvPr/>
        </p:nvPicPr>
        <p:blipFill>
          <a:blip r:embed="rId3"/>
          <a:stretch>
            <a:fillRect/>
          </a:stretch>
        </p:blipFill>
        <p:spPr>
          <a:xfrm>
            <a:off x="731520" y="2288858"/>
            <a:ext cx="1463040" cy="438912"/>
          </a:xfrm>
          <a:prstGeom prst="rect">
            <a:avLst/>
          </a:prstGeom>
        </p:spPr>
      </p:pic>
      <p:sp>
        <p:nvSpPr>
          <p:cNvPr id="11" name="Text 7"/>
          <p:cNvSpPr/>
          <p:nvPr/>
        </p:nvSpPr>
        <p:spPr>
          <a:xfrm>
            <a:off x="822960" y="228885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1988</a:t>
            </a:r>
            <a:endParaRPr lang="en-US" sz="1500" dirty="0"/>
          </a:p>
        </p:txBody>
      </p:sp>
      <p:sp>
        <p:nvSpPr>
          <p:cNvPr id="12" name="Text 8"/>
          <p:cNvSpPr/>
          <p:nvPr/>
        </p:nvSpPr>
        <p:spPr>
          <a:xfrm>
            <a:off x="2286000" y="222199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IPCC Gestig</a:t>
            </a:r>
            <a:endParaRPr lang="en-US" sz="1500" dirty="0"/>
          </a:p>
        </p:txBody>
      </p:sp>
      <p:sp>
        <p:nvSpPr>
          <p:cNvPr id="13" name="Text 9"/>
          <p:cNvSpPr/>
          <p:nvPr/>
        </p:nvSpPr>
        <p:spPr>
          <a:xfrm>
            <a:off x="4114800" y="222199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Die Interregeringspaneel oor Klimaatsverandering (IPCC) word gevorm om die wetenskap wat verband hou met klimaatsverandering te assesseer. Dit was 'n kritieke stap in globale samewerking om die verbreding van aardverwarming deur navorsing en gedeel kennis te verstaan ​​en te spreek.</a:t>
            </a:r>
            <a:endParaRPr lang="en-US" sz="1000" dirty="0"/>
          </a:p>
        </p:txBody>
      </p:sp>
      <p:sp>
        <p:nvSpPr>
          <p:cNvPr id="14" name="Shape 10"/>
          <p:cNvSpPr/>
          <p:nvPr/>
        </p:nvSpPr>
        <p:spPr>
          <a:xfrm>
            <a:off x="530352" y="3034665"/>
            <a:ext cx="82296" cy="82296"/>
          </a:xfrm>
          <a:prstGeom prst="ellipse">
            <a:avLst/>
          </a:prstGeom>
          <a:solidFill>
            <a:srgbClr val="FFFFFF"/>
          </a:solidFill>
          <a:ln w="12700">
            <a:solidFill>
              <a:srgbClr val="000000"/>
            </a:solidFill>
            <a:prstDash val="solid"/>
          </a:ln>
        </p:spPr>
      </p:sp>
      <p:pic>
        <p:nvPicPr>
          <p:cNvPr id="15" name="Image 2" descr="https://djgurnpwsdoqjscwqbsj.supabase.co/storage/v1/object/public/presentation-templates-data/section16_arrowbox.png">    </p:cNvPr>
          <p:cNvPicPr>
            <a:picLocks noChangeAspect="1"/>
          </p:cNvPicPr>
          <p:nvPr/>
        </p:nvPicPr>
        <p:blipFill>
          <a:blip r:embed="rId4"/>
          <a:stretch>
            <a:fillRect/>
          </a:stretch>
        </p:blipFill>
        <p:spPr>
          <a:xfrm>
            <a:off x="731520" y="3163253"/>
            <a:ext cx="1463040" cy="438912"/>
          </a:xfrm>
          <a:prstGeom prst="rect">
            <a:avLst/>
          </a:prstGeom>
        </p:spPr>
      </p:pic>
      <p:sp>
        <p:nvSpPr>
          <p:cNvPr id="16" name="Text 11"/>
          <p:cNvSpPr/>
          <p:nvPr/>
        </p:nvSpPr>
        <p:spPr>
          <a:xfrm>
            <a:off x="822960" y="316325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2015</a:t>
            </a:r>
            <a:endParaRPr lang="en-US" sz="1500" dirty="0"/>
          </a:p>
        </p:txBody>
      </p:sp>
      <p:sp>
        <p:nvSpPr>
          <p:cNvPr id="17" name="Text 12"/>
          <p:cNvSpPr/>
          <p:nvPr/>
        </p:nvSpPr>
        <p:spPr>
          <a:xfrm>
            <a:off x="2286000" y="309638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Paryse Ooreenkoms</a:t>
            </a:r>
            <a:endParaRPr lang="en-US" sz="1500" dirty="0"/>
          </a:p>
        </p:txBody>
      </p:sp>
      <p:sp>
        <p:nvSpPr>
          <p:cNvPr id="18" name="Text 13"/>
          <p:cNvSpPr/>
          <p:nvPr/>
        </p:nvSpPr>
        <p:spPr>
          <a:xfrm>
            <a:off x="4114800" y="309638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Die Paryse Ooreenkoms word aangeneem, wat nasies verenig in 'n verbintenis om aardverwarming tot heelwat onder 2 grade Celsius bo pre-industriële vlakke te beperk, en pogings na te streef om die tydperk tot 1.5 grade te beperk. Dit onderwerp 'n mylpaal in internasionale klimaataksie.</a:t>
            </a:r>
            <a:endParaRPr lang="en-US" sz="1000" dirty="0"/>
          </a:p>
        </p:txBody>
      </p:sp>
      <p:sp>
        <p:nvSpPr>
          <p:cNvPr id="19" name="Shape 14"/>
          <p:cNvSpPr/>
          <p:nvPr/>
        </p:nvSpPr>
        <p:spPr>
          <a:xfrm>
            <a:off x="530352" y="3909060"/>
            <a:ext cx="82296" cy="82296"/>
          </a:xfrm>
          <a:prstGeom prst="ellipse">
            <a:avLst/>
          </a:prstGeom>
          <a:solidFill>
            <a:srgbClr val="FFFFFF"/>
          </a:solidFill>
          <a:ln w="12700">
            <a:solidFill>
              <a:srgbClr val="000000"/>
            </a:solidFill>
            <a:prstDash val="solid"/>
          </a:ln>
        </p:spPr>
      </p:sp>
      <p:pic>
        <p:nvPicPr>
          <p:cNvPr id="20" name="Image 3" descr="https://djgurnpwsdoqjscwqbsj.supabase.co/storage/v1/object/public/presentation-templates-data/section16_arrowbox.png">    </p:cNvPr>
          <p:cNvPicPr>
            <a:picLocks noChangeAspect="1"/>
          </p:cNvPicPr>
          <p:nvPr/>
        </p:nvPicPr>
        <p:blipFill>
          <a:blip r:embed="rId5"/>
          <a:stretch>
            <a:fillRect/>
          </a:stretch>
        </p:blipFill>
        <p:spPr>
          <a:xfrm>
            <a:off x="731520" y="4037648"/>
            <a:ext cx="1463040" cy="438912"/>
          </a:xfrm>
          <a:prstGeom prst="rect">
            <a:avLst/>
          </a:prstGeom>
        </p:spPr>
      </p:pic>
      <p:sp>
        <p:nvSpPr>
          <p:cNvPr id="21" name="Text 15"/>
          <p:cNvSpPr/>
          <p:nvPr/>
        </p:nvSpPr>
        <p:spPr>
          <a:xfrm>
            <a:off x="822960" y="403764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2023</a:t>
            </a:r>
            <a:endParaRPr lang="en-US" sz="1500" dirty="0"/>
          </a:p>
        </p:txBody>
      </p:sp>
      <p:sp>
        <p:nvSpPr>
          <p:cNvPr id="22" name="Text 16"/>
          <p:cNvSpPr/>
          <p:nvPr/>
        </p:nvSpPr>
        <p:spPr>
          <a:xfrm>
            <a:off x="2286000" y="397078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Rekordhittegolwe</a:t>
            </a:r>
            <a:endParaRPr lang="en-US" sz="1500" dirty="0"/>
          </a:p>
        </p:txBody>
      </p:sp>
      <p:sp>
        <p:nvSpPr>
          <p:cNvPr id="23" name="Text 17"/>
          <p:cNvSpPr/>
          <p:nvPr/>
        </p:nvSpPr>
        <p:spPr>
          <a:xfrm>
            <a:off x="4114800" y="397078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Globale temperature bereik ongekende hoogtepunte, met wydverspreide hittegolwe wat verskeie streke beïnvloed. Die toenemende frekwensie van ekstreme weersgebeurtenisse beklemtoon die dringendheid van klimaatsaksie en die behoefte aan sterker versagings- en aanpassingstrategieë wêreldwyd, wat die klimaatkrisis beklemtoon.</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Herwinning: 'n Groener Pad</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1970</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Aardedag begin</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Die eerste Aardedag het wydverspreide omgewingsbewustheid aangewakker, wat besoedeling en hulpbronuitputting beklemtoon het. Hierdie gebeurtenis het die moderne herwinningsbeweging gekataliseer en die belangrikheid van bewaringspogings vir toekomstige geslagte beklemtoon.</a:t>
            </a:r>
            <a:endParaRPr lang="en-US" sz="1000" dirty="0"/>
          </a:p>
        </p:txBody>
      </p:sp>
      <p:sp>
        <p:nvSpPr>
          <p:cNvPr id="9" name="Shape 6"/>
          <p:cNvSpPr/>
          <p:nvPr/>
        </p:nvSpPr>
        <p:spPr>
          <a:xfrm>
            <a:off x="530352" y="2160270"/>
            <a:ext cx="82296" cy="82296"/>
          </a:xfrm>
          <a:prstGeom prst="ellipse">
            <a:avLst/>
          </a:prstGeom>
          <a:solidFill>
            <a:srgbClr val="FFFFFF"/>
          </a:solidFill>
          <a:ln w="12700">
            <a:solidFill>
              <a:srgbClr val="000000"/>
            </a:solidFill>
            <a:prstDash val="solid"/>
          </a:ln>
        </p:spPr>
      </p:sp>
      <p:pic>
        <p:nvPicPr>
          <p:cNvPr id="10" name="Image 1" descr="https://djgurnpwsdoqjscwqbsj.supabase.co/storage/v1/object/public/presentation-templates-data/section16_arrowbox.png">    </p:cNvPr>
          <p:cNvPicPr>
            <a:picLocks noChangeAspect="1"/>
          </p:cNvPicPr>
          <p:nvPr/>
        </p:nvPicPr>
        <p:blipFill>
          <a:blip r:embed="rId3"/>
          <a:stretch>
            <a:fillRect/>
          </a:stretch>
        </p:blipFill>
        <p:spPr>
          <a:xfrm>
            <a:off x="731520" y="2288858"/>
            <a:ext cx="1463040" cy="438912"/>
          </a:xfrm>
          <a:prstGeom prst="rect">
            <a:avLst/>
          </a:prstGeom>
        </p:spPr>
      </p:pic>
      <p:sp>
        <p:nvSpPr>
          <p:cNvPr id="11" name="Text 7"/>
          <p:cNvSpPr/>
          <p:nvPr/>
        </p:nvSpPr>
        <p:spPr>
          <a:xfrm>
            <a:off x="822960" y="228885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1980</a:t>
            </a:r>
            <a:endParaRPr lang="en-US" sz="1500" dirty="0"/>
          </a:p>
        </p:txBody>
      </p:sp>
      <p:sp>
        <p:nvSpPr>
          <p:cNvPr id="12" name="Text 8"/>
          <p:cNvSpPr/>
          <p:nvPr/>
        </p:nvSpPr>
        <p:spPr>
          <a:xfrm>
            <a:off x="2286000" y="222199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Randsteenprogram verskyn</a:t>
            </a:r>
            <a:endParaRPr lang="en-US" sz="1500" dirty="0"/>
          </a:p>
        </p:txBody>
      </p:sp>
      <p:sp>
        <p:nvSpPr>
          <p:cNvPr id="13" name="Text 9"/>
          <p:cNvSpPr/>
          <p:nvPr/>
        </p:nvSpPr>
        <p:spPr>
          <a:xfrm>
            <a:off x="4114800" y="222199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Die 1980's het die opkoms van herwinningsprogramme langs die pad gesien, wat herwinning meer toeganklik vir huishoudings gemaak het. Hierdie inisatiewe die herwinningsyfers vir die verhoog, gemeenskapsdeelname bevorder en herwinning as 'n hoofstroompraktyk landwyd gevestig.</a:t>
            </a:r>
            <a:endParaRPr lang="en-US" sz="1000" dirty="0"/>
          </a:p>
        </p:txBody>
      </p:sp>
      <p:sp>
        <p:nvSpPr>
          <p:cNvPr id="14" name="Shape 10"/>
          <p:cNvSpPr/>
          <p:nvPr/>
        </p:nvSpPr>
        <p:spPr>
          <a:xfrm>
            <a:off x="530352" y="3034665"/>
            <a:ext cx="82296" cy="82296"/>
          </a:xfrm>
          <a:prstGeom prst="ellipse">
            <a:avLst/>
          </a:prstGeom>
          <a:solidFill>
            <a:srgbClr val="FFFFFF"/>
          </a:solidFill>
          <a:ln w="12700">
            <a:solidFill>
              <a:srgbClr val="000000"/>
            </a:solidFill>
            <a:prstDash val="solid"/>
          </a:ln>
        </p:spPr>
      </p:sp>
      <p:pic>
        <p:nvPicPr>
          <p:cNvPr id="15" name="Image 2" descr="https://djgurnpwsdoqjscwqbsj.supabase.co/storage/v1/object/public/presentation-templates-data/section16_arrowbox.png">    </p:cNvPr>
          <p:cNvPicPr>
            <a:picLocks noChangeAspect="1"/>
          </p:cNvPicPr>
          <p:nvPr/>
        </p:nvPicPr>
        <p:blipFill>
          <a:blip r:embed="rId4"/>
          <a:stretch>
            <a:fillRect/>
          </a:stretch>
        </p:blipFill>
        <p:spPr>
          <a:xfrm>
            <a:off x="731520" y="3163253"/>
            <a:ext cx="1463040" cy="438912"/>
          </a:xfrm>
          <a:prstGeom prst="rect">
            <a:avLst/>
          </a:prstGeom>
        </p:spPr>
      </p:pic>
      <p:sp>
        <p:nvSpPr>
          <p:cNvPr id="16" name="Text 11"/>
          <p:cNvSpPr/>
          <p:nvPr/>
        </p:nvSpPr>
        <p:spPr>
          <a:xfrm>
            <a:off x="822960" y="316325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2000</a:t>
            </a:r>
            <a:endParaRPr lang="en-US" sz="1500" dirty="0"/>
          </a:p>
        </p:txBody>
      </p:sp>
      <p:sp>
        <p:nvSpPr>
          <p:cNvPr id="17" name="Text 12"/>
          <p:cNvSpPr/>
          <p:nvPr/>
        </p:nvSpPr>
        <p:spPr>
          <a:xfrm>
            <a:off x="2286000" y="309638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Digitale Herwinningswinste</a:t>
            </a:r>
            <a:endParaRPr lang="en-US" sz="1500" dirty="0"/>
          </a:p>
        </p:txBody>
      </p:sp>
      <p:sp>
        <p:nvSpPr>
          <p:cNvPr id="18" name="Text 13"/>
          <p:cNvSpPr/>
          <p:nvPr/>
        </p:nvSpPr>
        <p:spPr>
          <a:xfrm>
            <a:off x="4114800" y="309638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Die aanbreek van die digitale era het uitdagings met elektroniese afval meegebring, wat die ontwikkeling van e-afvalherwinningsprogramme aangespoor het. Hierdie program spreek die veilige wegdoening en hulpbronherwinning van elektroniese aan, wat omgewingsrisiko's wat met giftige materiaal verband hou, verminder.</a:t>
            </a:r>
            <a:endParaRPr lang="en-US" sz="1000" dirty="0"/>
          </a:p>
        </p:txBody>
      </p:sp>
      <p:sp>
        <p:nvSpPr>
          <p:cNvPr id="19" name="Shape 14"/>
          <p:cNvSpPr/>
          <p:nvPr/>
        </p:nvSpPr>
        <p:spPr>
          <a:xfrm>
            <a:off x="530352" y="3909060"/>
            <a:ext cx="82296" cy="82296"/>
          </a:xfrm>
          <a:prstGeom prst="ellipse">
            <a:avLst/>
          </a:prstGeom>
          <a:solidFill>
            <a:srgbClr val="FFFFFF"/>
          </a:solidFill>
          <a:ln w="12700">
            <a:solidFill>
              <a:srgbClr val="000000"/>
            </a:solidFill>
            <a:prstDash val="solid"/>
          </a:ln>
        </p:spPr>
      </p:sp>
      <p:pic>
        <p:nvPicPr>
          <p:cNvPr id="20" name="Image 3" descr="https://djgurnpwsdoqjscwqbsj.supabase.co/storage/v1/object/public/presentation-templates-data/section16_arrowbox.png">    </p:cNvPr>
          <p:cNvPicPr>
            <a:picLocks noChangeAspect="1"/>
          </p:cNvPicPr>
          <p:nvPr/>
        </p:nvPicPr>
        <p:blipFill>
          <a:blip r:embed="rId5"/>
          <a:stretch>
            <a:fillRect/>
          </a:stretch>
        </p:blipFill>
        <p:spPr>
          <a:xfrm>
            <a:off x="731520" y="4037648"/>
            <a:ext cx="1463040" cy="438912"/>
          </a:xfrm>
          <a:prstGeom prst="rect">
            <a:avLst/>
          </a:prstGeom>
        </p:spPr>
      </p:pic>
      <p:sp>
        <p:nvSpPr>
          <p:cNvPr id="21" name="Text 15"/>
          <p:cNvSpPr/>
          <p:nvPr/>
        </p:nvSpPr>
        <p:spPr>
          <a:xfrm>
            <a:off x="822960" y="403764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2020</a:t>
            </a:r>
            <a:endParaRPr lang="en-US" sz="1500" dirty="0"/>
          </a:p>
        </p:txBody>
      </p:sp>
      <p:sp>
        <p:nvSpPr>
          <p:cNvPr id="22" name="Text 16"/>
          <p:cNvSpPr/>
          <p:nvPr/>
        </p:nvSpPr>
        <p:spPr>
          <a:xfrm>
            <a:off x="2286000" y="397078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Fokus op Volhoubare Toekoms</a:t>
            </a:r>
            <a:endParaRPr lang="en-US" sz="1500" dirty="0"/>
          </a:p>
        </p:txBody>
      </p:sp>
      <p:sp>
        <p:nvSpPr>
          <p:cNvPr id="23" name="Text 17"/>
          <p:cNvSpPr/>
          <p:nvPr/>
        </p:nvSpPr>
        <p:spPr>
          <a:xfrm>
            <a:off x="4114800" y="397078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Verhoogde bewustheid van klimaatsverandering beklemtoon die kritieke rol van herwinning. Innovasies in herwinningstegnologieë en sirkulêre ekonomiemodelle is daarop gemik om hulpbronbenutting te maksimeer, afvalgenerering te verminder en 'n meer volhoubare en veerkragtige toekoms vir almal om te bereik.</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5486400" cy="9144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Aandryf die Toekoms: Hernubare Energie</a:t>
            </a:r>
            <a:endParaRPr lang="en-US" sz="3000" dirty="0"/>
          </a:p>
        </p:txBody>
      </p:sp>
      <p:sp>
        <p:nvSpPr>
          <p:cNvPr id="3" name="Text 1"/>
          <p:cNvSpPr/>
          <p:nvPr/>
        </p:nvSpPr>
        <p:spPr>
          <a:xfrm>
            <a:off x="274320" y="1285875"/>
            <a:ext cx="4572000" cy="914400"/>
          </a:xfrm>
          <a:prstGeom prst="rect">
            <a:avLst/>
          </a:prstGeom>
          <a:noFill/>
          <a:ln/>
        </p:spPr>
        <p:txBody>
          <a:bodyPr wrap="square" rtlCol="0" anchor="t"/>
          <a:lstStyle/>
          <a:p>
            <a:pPr indent="0" marL="0">
              <a:buNone/>
            </a:pPr>
            <a:r>
              <a:rPr lang="en-US" sz="1200" dirty="0">
                <a:solidFill>
                  <a:srgbClr val="000000"/>
                </a:solidFill>
                <a:latin typeface="Plus Jakarta Sans" pitchFamily="34" charset="0"/>
                <a:ea typeface="Plus Jakarta Sans" pitchFamily="34" charset="-122"/>
                <a:cs typeface="Plus Jakarta Sans" pitchFamily="34" charset="-120"/>
              </a:rPr>
              <a:t>Verken volhoubare alternatiewe: sonkrag, windkrag en hidro-krag, vir 'n skoner en meer veerkragtige energietoekoms.</a:t>
            </a:r>
            <a:endParaRPr lang="en-US" sz="1200" dirty="0"/>
          </a:p>
        </p:txBody>
      </p:sp>
      <p:sp>
        <p:nvSpPr>
          <p:cNvPr id="4" name="Shape 2"/>
          <p:cNvSpPr/>
          <p:nvPr/>
        </p:nvSpPr>
        <p:spPr>
          <a:xfrm>
            <a:off x="274320" y="2314575"/>
            <a:ext cx="548640" cy="514350"/>
          </a:xfrm>
          <a:prstGeom prst="ellipse">
            <a:avLst/>
          </a:prstGeom>
          <a:solidFill>
            <a:srgbClr val="F9EFDC"/>
          </a:solidFill>
          <a:ln/>
        </p:spPr>
      </p:sp>
      <p:sp>
        <p:nvSpPr>
          <p:cNvPr id="5" name="Text 3"/>
          <p:cNvSpPr/>
          <p:nvPr/>
        </p:nvSpPr>
        <p:spPr>
          <a:xfrm>
            <a:off x="365760" y="2443163"/>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01</a:t>
            </a:r>
            <a:endParaRPr lang="en-US" sz="1500" dirty="0"/>
          </a:p>
        </p:txBody>
      </p:sp>
      <p:sp>
        <p:nvSpPr>
          <p:cNvPr id="6" name="Text 4"/>
          <p:cNvSpPr/>
          <p:nvPr/>
        </p:nvSpPr>
        <p:spPr>
          <a:xfrm>
            <a:off x="914400" y="2314575"/>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Sonenergie</a:t>
            </a:r>
            <a:endParaRPr lang="en-US" sz="1500" dirty="0"/>
          </a:p>
        </p:txBody>
      </p:sp>
      <p:sp>
        <p:nvSpPr>
          <p:cNvPr id="7" name="Text 5"/>
          <p:cNvSpPr/>
          <p:nvPr/>
        </p:nvSpPr>
        <p:spPr>
          <a:xfrm>
            <a:off x="914400" y="2571750"/>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Deur sonlig met fotovoltaïese selle te benut, verskaf sonkrag skoonheid en verminder dit die afhanklikheid van fossielbrandstowwe. Oorvloedige en skaalbare...</a:t>
            </a:r>
            <a:endParaRPr lang="en-US" sz="1000" dirty="0"/>
          </a:p>
        </p:txBody>
      </p:sp>
      <p:sp>
        <p:nvSpPr>
          <p:cNvPr id="8" name="Shape 6"/>
          <p:cNvSpPr/>
          <p:nvPr/>
        </p:nvSpPr>
        <p:spPr>
          <a:xfrm>
            <a:off x="274320" y="3086100"/>
            <a:ext cx="548640" cy="514350"/>
          </a:xfrm>
          <a:prstGeom prst="ellipse">
            <a:avLst/>
          </a:prstGeom>
          <a:solidFill>
            <a:srgbClr val="F9EFDC"/>
          </a:solidFill>
          <a:ln/>
        </p:spPr>
      </p:sp>
      <p:sp>
        <p:nvSpPr>
          <p:cNvPr id="9" name="Text 7"/>
          <p:cNvSpPr/>
          <p:nvPr/>
        </p:nvSpPr>
        <p:spPr>
          <a:xfrm>
            <a:off x="365760" y="3214688"/>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02</a:t>
            </a:r>
            <a:endParaRPr lang="en-US" sz="1500" dirty="0"/>
          </a:p>
        </p:txBody>
      </p:sp>
      <p:sp>
        <p:nvSpPr>
          <p:cNvPr id="10" name="Text 8"/>
          <p:cNvSpPr/>
          <p:nvPr/>
        </p:nvSpPr>
        <p:spPr>
          <a:xfrm>
            <a:off x="914400" y="3086100"/>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Windkrag</a:t>
            </a:r>
            <a:endParaRPr lang="en-US" sz="1500" dirty="0"/>
          </a:p>
        </p:txBody>
      </p:sp>
      <p:sp>
        <p:nvSpPr>
          <p:cNvPr id="11" name="Text 9"/>
          <p:cNvSpPr/>
          <p:nvPr/>
        </p:nvSpPr>
        <p:spPr>
          <a:xfrm>
            <a:off x="914400" y="3343275"/>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Windturbines skakel kinetiese energie om in te skakel. Windkrag is 'n betroubare hernubare bron in winderige gebiede, wat die koolstofvoetspoor...</a:t>
            </a:r>
            <a:endParaRPr lang="en-US" sz="1000" dirty="0"/>
          </a:p>
        </p:txBody>
      </p:sp>
      <p:sp>
        <p:nvSpPr>
          <p:cNvPr id="12" name="Shape 10"/>
          <p:cNvSpPr/>
          <p:nvPr/>
        </p:nvSpPr>
        <p:spPr>
          <a:xfrm>
            <a:off x="274320" y="3857625"/>
            <a:ext cx="548640" cy="514350"/>
          </a:xfrm>
          <a:prstGeom prst="ellipse">
            <a:avLst/>
          </a:prstGeom>
          <a:solidFill>
            <a:srgbClr val="F9EFDC"/>
          </a:solidFill>
          <a:ln/>
        </p:spPr>
      </p:sp>
      <p:sp>
        <p:nvSpPr>
          <p:cNvPr id="13" name="Text 11"/>
          <p:cNvSpPr/>
          <p:nvPr/>
        </p:nvSpPr>
        <p:spPr>
          <a:xfrm>
            <a:off x="365760" y="3986213"/>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03</a:t>
            </a:r>
            <a:endParaRPr lang="en-US" sz="1500" dirty="0"/>
          </a:p>
        </p:txBody>
      </p:sp>
      <p:sp>
        <p:nvSpPr>
          <p:cNvPr id="14" name="Text 12"/>
          <p:cNvSpPr/>
          <p:nvPr/>
        </p:nvSpPr>
        <p:spPr>
          <a:xfrm>
            <a:off x="914400" y="3857625"/>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Hidrokrag</a:t>
            </a:r>
            <a:endParaRPr lang="en-US" sz="1500" dirty="0"/>
          </a:p>
        </p:txBody>
      </p:sp>
      <p:sp>
        <p:nvSpPr>
          <p:cNvPr id="15" name="Text 13"/>
          <p:cNvSpPr/>
          <p:nvPr/>
        </p:nvSpPr>
        <p:spPr>
          <a:xfrm>
            <a:off x="914400" y="4114800"/>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Deur die krag van vloeiende water, genereer hidrokrag te benut deur middel van damme en turbines. 'n Bewese en doeltreffende...</a:t>
            </a:r>
            <a:endParaRPr lang="en-US" sz="1000" dirty="0"/>
          </a:p>
        </p:txBody>
      </p:sp>
      <p:pic>
        <p:nvPicPr>
          <p:cNvPr id="16" name="Image 0" descr="https://images.pexels.com/photos/32690489/pexels-photo-32690489.jpeg?auto=compress&amp;cs=tinysrgb&amp;fit=crop&amp;h=1200&amp;w=800">    </p:cNvPr>
          <p:cNvPicPr>
            <a:picLocks noChangeAspect="1"/>
          </p:cNvPicPr>
          <p:nvPr/>
        </p:nvPicPr>
        <p:blipFill>
          <a:blip r:embed="rId2"/>
          <a:stretch>
            <a:fillRect/>
          </a:stretch>
        </p:blipFill>
        <p:spPr>
          <a:xfrm>
            <a:off x="5669280" y="1131570"/>
            <a:ext cx="3200400" cy="3600450"/>
          </a:xfrm>
          <a:prstGeom prst="rect">
            <a:avLst/>
          </a:prstGeom>
        </p:spPr>
      </p:pic>
      <p:sp>
        <p:nvSpPr>
          <p:cNvPr id="17" name="Text 14"/>
          <p:cNvSpPr/>
          <p:nvPr/>
        </p:nvSpPr>
        <p:spPr>
          <a:xfrm>
            <a:off x="5760720" y="4371975"/>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Google</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5486400" cy="9144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Aandryf die Toekoms: Hernubare Energie</a:t>
            </a:r>
            <a:endParaRPr lang="en-US" sz="3000" dirty="0"/>
          </a:p>
        </p:txBody>
      </p:sp>
      <p:sp>
        <p:nvSpPr>
          <p:cNvPr id="3" name="Text 1"/>
          <p:cNvSpPr/>
          <p:nvPr/>
        </p:nvSpPr>
        <p:spPr>
          <a:xfrm>
            <a:off x="274320" y="1285875"/>
            <a:ext cx="4572000" cy="914400"/>
          </a:xfrm>
          <a:prstGeom prst="rect">
            <a:avLst/>
          </a:prstGeom>
          <a:noFill/>
          <a:ln/>
        </p:spPr>
        <p:txBody>
          <a:bodyPr wrap="square" rtlCol="0" anchor="t"/>
          <a:lstStyle/>
          <a:p>
            <a:pPr indent="0" marL="0">
              <a:buNone/>
            </a:pPr>
            <a:r>
              <a:rPr lang="en-US" sz="1200" dirty="0">
                <a:solidFill>
                  <a:srgbClr val="000000"/>
                </a:solidFill>
                <a:latin typeface="Plus Jakarta Sans" pitchFamily="34" charset="0"/>
                <a:ea typeface="Plus Jakarta Sans" pitchFamily="34" charset="-122"/>
                <a:cs typeface="Plus Jakarta Sans" pitchFamily="34" charset="-120"/>
              </a:rPr>
              <a:t>Verken volhoubare alternatiewe: sonkrag, windkrag en hidro-krag, vir 'n skoner en meer veerkragtige energietoekoms.</a:t>
            </a:r>
            <a:endParaRPr lang="en-US" sz="1200" dirty="0"/>
          </a:p>
        </p:txBody>
      </p:sp>
      <p:sp>
        <p:nvSpPr>
          <p:cNvPr id="4" name="Shape 2"/>
          <p:cNvSpPr/>
          <p:nvPr/>
        </p:nvSpPr>
        <p:spPr>
          <a:xfrm>
            <a:off x="274320" y="2314575"/>
            <a:ext cx="548640" cy="514350"/>
          </a:xfrm>
          <a:prstGeom prst="ellipse">
            <a:avLst/>
          </a:prstGeom>
          <a:solidFill>
            <a:srgbClr val="F9EFDC"/>
          </a:solidFill>
          <a:ln/>
        </p:spPr>
      </p:sp>
      <p:sp>
        <p:nvSpPr>
          <p:cNvPr id="5" name="Text 3"/>
          <p:cNvSpPr/>
          <p:nvPr/>
        </p:nvSpPr>
        <p:spPr>
          <a:xfrm>
            <a:off x="365760" y="2443163"/>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04</a:t>
            </a:r>
            <a:endParaRPr lang="en-US" sz="1500" dirty="0"/>
          </a:p>
        </p:txBody>
      </p:sp>
      <p:sp>
        <p:nvSpPr>
          <p:cNvPr id="6" name="Text 4"/>
          <p:cNvSpPr/>
          <p:nvPr/>
        </p:nvSpPr>
        <p:spPr>
          <a:xfrm>
            <a:off x="914400" y="2314575"/>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Volhoubaarheid</a:t>
            </a:r>
            <a:endParaRPr lang="en-US" sz="1500" dirty="0"/>
          </a:p>
        </p:txBody>
      </p:sp>
      <p:sp>
        <p:nvSpPr>
          <p:cNvPr id="7" name="Text 5"/>
          <p:cNvSpPr/>
          <p:nvPr/>
        </p:nvSpPr>
        <p:spPr>
          <a:xfrm>
            <a:off x="914400" y="2571750"/>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Hernubare energiebronne verminder omgewingsimpak, kweekhuisgasvrystellings en dra by tot 'n volhoubare toekoms vir geslagte.</a:t>
            </a:r>
            <a:endParaRPr lang="en-US" sz="1000" dirty="0"/>
          </a:p>
        </p:txBody>
      </p:sp>
      <p:sp>
        <p:nvSpPr>
          <p:cNvPr id="8" name="Shape 6"/>
          <p:cNvSpPr/>
          <p:nvPr/>
        </p:nvSpPr>
        <p:spPr>
          <a:xfrm>
            <a:off x="274320" y="3086100"/>
            <a:ext cx="548640" cy="514350"/>
          </a:xfrm>
          <a:prstGeom prst="ellipse">
            <a:avLst/>
          </a:prstGeom>
          <a:solidFill>
            <a:srgbClr val="F9EFDC"/>
          </a:solidFill>
          <a:ln/>
        </p:spPr>
      </p:sp>
      <p:sp>
        <p:nvSpPr>
          <p:cNvPr id="9" name="Text 7"/>
          <p:cNvSpPr/>
          <p:nvPr/>
        </p:nvSpPr>
        <p:spPr>
          <a:xfrm>
            <a:off x="365760" y="3214688"/>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05</a:t>
            </a:r>
            <a:endParaRPr lang="en-US" sz="1500" dirty="0"/>
          </a:p>
        </p:txBody>
      </p:sp>
      <p:sp>
        <p:nvSpPr>
          <p:cNvPr id="10" name="Text 8"/>
          <p:cNvSpPr/>
          <p:nvPr/>
        </p:nvSpPr>
        <p:spPr>
          <a:xfrm>
            <a:off x="914400" y="3086100"/>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Energie Alternatiewe</a:t>
            </a:r>
            <a:endParaRPr lang="en-US" sz="1500" dirty="0"/>
          </a:p>
        </p:txBody>
      </p:sp>
      <p:sp>
        <p:nvSpPr>
          <p:cNvPr id="11" name="Text 9"/>
          <p:cNvSpPr/>
          <p:nvPr/>
        </p:nvSpPr>
        <p:spPr>
          <a:xfrm>
            <a:off x="914400" y="3343275"/>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Die oorgang na hernubare energie verseker energie, verminder die afhanklikheid van eindige hulpbronne en bevorder 'n gesonde planeet vir almal.</a:t>
            </a:r>
            <a:endParaRPr lang="en-US" sz="1000" dirty="0"/>
          </a:p>
        </p:txBody>
      </p:sp>
      <p:pic>
        <p:nvPicPr>
          <p:cNvPr id="12" name="Image 0" descr="https://images.pexels.com/photos/32690489/pexels-photo-32690489.jpeg?auto=compress&amp;cs=tinysrgb&amp;fit=crop&amp;h=1200&amp;w=800">    </p:cNvPr>
          <p:cNvPicPr>
            <a:picLocks noChangeAspect="1"/>
          </p:cNvPicPr>
          <p:nvPr/>
        </p:nvPicPr>
        <p:blipFill>
          <a:blip r:embed="rId2"/>
          <a:stretch>
            <a:fillRect/>
          </a:stretch>
        </p:blipFill>
        <p:spPr>
          <a:xfrm>
            <a:off x="5669280" y="1131570"/>
            <a:ext cx="3200400" cy="3600450"/>
          </a:xfrm>
          <a:prstGeom prst="rect">
            <a:avLst/>
          </a:prstGeom>
        </p:spPr>
      </p:pic>
      <p:sp>
        <p:nvSpPr>
          <p:cNvPr id="13" name="Text 10"/>
          <p:cNvSpPr/>
          <p:nvPr/>
        </p:nvSpPr>
        <p:spPr>
          <a:xfrm>
            <a:off x="5760720" y="4371975"/>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Google</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Bewakers van Ons Planeet</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1973</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CITES-ooreenkoms</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Die Konvensie oor Internasionale Handel in Bedreigde Spesies (CITES) is gestig, wat internasionale handel in wilde diere en plante reguleer om beter te voorkom. Hierdie verdrag het 'n hoeksteen van die wêreldwye bewaringspogings geword en kwesbare spesies teen uitbuiting beskerm.</a:t>
            </a:r>
            <a:endParaRPr lang="en-US" sz="1000" dirty="0"/>
          </a:p>
        </p:txBody>
      </p:sp>
      <p:sp>
        <p:nvSpPr>
          <p:cNvPr id="9" name="Shape 6"/>
          <p:cNvSpPr/>
          <p:nvPr/>
        </p:nvSpPr>
        <p:spPr>
          <a:xfrm>
            <a:off x="530352" y="2160270"/>
            <a:ext cx="82296" cy="82296"/>
          </a:xfrm>
          <a:prstGeom prst="ellipse">
            <a:avLst/>
          </a:prstGeom>
          <a:solidFill>
            <a:srgbClr val="FFFFFF"/>
          </a:solidFill>
          <a:ln w="12700">
            <a:solidFill>
              <a:srgbClr val="000000"/>
            </a:solidFill>
            <a:prstDash val="solid"/>
          </a:ln>
        </p:spPr>
      </p:sp>
      <p:pic>
        <p:nvPicPr>
          <p:cNvPr id="10" name="Image 1" descr="https://djgurnpwsdoqjscwqbsj.supabase.co/storage/v1/object/public/presentation-templates-data/section16_arrowbox.png">    </p:cNvPr>
          <p:cNvPicPr>
            <a:picLocks noChangeAspect="1"/>
          </p:cNvPicPr>
          <p:nvPr/>
        </p:nvPicPr>
        <p:blipFill>
          <a:blip r:embed="rId3"/>
          <a:stretch>
            <a:fillRect/>
          </a:stretch>
        </p:blipFill>
        <p:spPr>
          <a:xfrm>
            <a:off x="731520" y="2288858"/>
            <a:ext cx="1463040" cy="438912"/>
          </a:xfrm>
          <a:prstGeom prst="rect">
            <a:avLst/>
          </a:prstGeom>
        </p:spPr>
      </p:pic>
      <p:sp>
        <p:nvSpPr>
          <p:cNvPr id="11" name="Text 7"/>
          <p:cNvSpPr/>
          <p:nvPr/>
        </p:nvSpPr>
        <p:spPr>
          <a:xfrm>
            <a:off x="822960" y="228885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1992</a:t>
            </a:r>
            <a:endParaRPr lang="en-US" sz="1500" dirty="0"/>
          </a:p>
        </p:txBody>
      </p:sp>
      <p:sp>
        <p:nvSpPr>
          <p:cNvPr id="12" name="Text 8"/>
          <p:cNvSpPr/>
          <p:nvPr/>
        </p:nvSpPr>
        <p:spPr>
          <a:xfrm>
            <a:off x="2286000" y="222199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Biodiversiteitskonvensie</a:t>
            </a:r>
            <a:endParaRPr lang="en-US" sz="1500" dirty="0"/>
          </a:p>
        </p:txBody>
      </p:sp>
      <p:sp>
        <p:nvSpPr>
          <p:cNvPr id="13" name="Text 9"/>
          <p:cNvSpPr/>
          <p:nvPr/>
        </p:nvSpPr>
        <p:spPr>
          <a:xfrm>
            <a:off x="4114800" y="222199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Die Konvensie oor Biologiese Diversiteit (KBD) is aangeneem, wat nasies verbind om biodiversiteit te bewaar, die komponente daarvan volhoubaar te gebruik en die voordele van die benutting van genetiese hulpbronne billik te deel. Dit was 'n ander stap in die rigting van die erkenning van die intrinsieke waarde van alle lewe.</a:t>
            </a:r>
            <a:endParaRPr lang="en-US" sz="1000" dirty="0"/>
          </a:p>
        </p:txBody>
      </p:sp>
      <p:sp>
        <p:nvSpPr>
          <p:cNvPr id="14" name="Shape 10"/>
          <p:cNvSpPr/>
          <p:nvPr/>
        </p:nvSpPr>
        <p:spPr>
          <a:xfrm>
            <a:off x="530352" y="3034665"/>
            <a:ext cx="82296" cy="82296"/>
          </a:xfrm>
          <a:prstGeom prst="ellipse">
            <a:avLst/>
          </a:prstGeom>
          <a:solidFill>
            <a:srgbClr val="FFFFFF"/>
          </a:solidFill>
          <a:ln w="12700">
            <a:solidFill>
              <a:srgbClr val="000000"/>
            </a:solidFill>
            <a:prstDash val="solid"/>
          </a:ln>
        </p:spPr>
      </p:sp>
      <p:pic>
        <p:nvPicPr>
          <p:cNvPr id="15" name="Image 2" descr="https://djgurnpwsdoqjscwqbsj.supabase.co/storage/v1/object/public/presentation-templates-data/section16_arrowbox.png">    </p:cNvPr>
          <p:cNvPicPr>
            <a:picLocks noChangeAspect="1"/>
          </p:cNvPicPr>
          <p:nvPr/>
        </p:nvPicPr>
        <p:blipFill>
          <a:blip r:embed="rId4"/>
          <a:stretch>
            <a:fillRect/>
          </a:stretch>
        </p:blipFill>
        <p:spPr>
          <a:xfrm>
            <a:off x="731520" y="3163253"/>
            <a:ext cx="1463040" cy="438912"/>
          </a:xfrm>
          <a:prstGeom prst="rect">
            <a:avLst/>
          </a:prstGeom>
        </p:spPr>
      </p:pic>
      <p:sp>
        <p:nvSpPr>
          <p:cNvPr id="16" name="Text 11"/>
          <p:cNvSpPr/>
          <p:nvPr/>
        </p:nvSpPr>
        <p:spPr>
          <a:xfrm>
            <a:off x="822960" y="316325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2000</a:t>
            </a:r>
            <a:endParaRPr lang="en-US" sz="1500" dirty="0"/>
          </a:p>
        </p:txBody>
      </p:sp>
      <p:sp>
        <p:nvSpPr>
          <p:cNvPr id="17" name="Text 12"/>
          <p:cNvSpPr/>
          <p:nvPr/>
        </p:nvSpPr>
        <p:spPr>
          <a:xfrm>
            <a:off x="2286000" y="309638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Millenniumdoelwitte</a:t>
            </a:r>
            <a:endParaRPr lang="en-US" sz="1500" dirty="0"/>
          </a:p>
        </p:txBody>
      </p:sp>
      <p:sp>
        <p:nvSpPr>
          <p:cNvPr id="18" name="Text 13"/>
          <p:cNvSpPr/>
          <p:nvPr/>
        </p:nvSpPr>
        <p:spPr>
          <a:xfrm>
            <a:off x="4114800" y="309638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Die Millennium-ontwikkelingsdoelwitte (MDG's) het teikens vir omgewingsvolhoubaarheid, bewustheidsverhoging en belegging in bewaring ingesluit. Hierdie is onder meer gehelp om omgewingsake op die globale ontwikkelingsagenda te prioritiseer, wat aksie in die rigting van ekosisteembeskerming en hulpbronbestuur aangedryf word.</a:t>
            </a:r>
            <a:endParaRPr lang="en-US" sz="1000" dirty="0"/>
          </a:p>
        </p:txBody>
      </p:sp>
      <p:sp>
        <p:nvSpPr>
          <p:cNvPr id="19" name="Shape 14"/>
          <p:cNvSpPr/>
          <p:nvPr/>
        </p:nvSpPr>
        <p:spPr>
          <a:xfrm>
            <a:off x="530352" y="3909060"/>
            <a:ext cx="82296" cy="82296"/>
          </a:xfrm>
          <a:prstGeom prst="ellipse">
            <a:avLst/>
          </a:prstGeom>
          <a:solidFill>
            <a:srgbClr val="FFFFFF"/>
          </a:solidFill>
          <a:ln w="12700">
            <a:solidFill>
              <a:srgbClr val="000000"/>
            </a:solidFill>
            <a:prstDash val="solid"/>
          </a:ln>
        </p:spPr>
      </p:sp>
      <p:pic>
        <p:nvPicPr>
          <p:cNvPr id="20" name="Image 3" descr="https://djgurnpwsdoqjscwqbsj.supabase.co/storage/v1/object/public/presentation-templates-data/section16_arrowbox.png">    </p:cNvPr>
          <p:cNvPicPr>
            <a:picLocks noChangeAspect="1"/>
          </p:cNvPicPr>
          <p:nvPr/>
        </p:nvPicPr>
        <p:blipFill>
          <a:blip r:embed="rId5"/>
          <a:stretch>
            <a:fillRect/>
          </a:stretch>
        </p:blipFill>
        <p:spPr>
          <a:xfrm>
            <a:off x="731520" y="4037648"/>
            <a:ext cx="1463040" cy="438912"/>
          </a:xfrm>
          <a:prstGeom prst="rect">
            <a:avLst/>
          </a:prstGeom>
        </p:spPr>
      </p:pic>
      <p:sp>
        <p:nvSpPr>
          <p:cNvPr id="21" name="Text 15"/>
          <p:cNvSpPr/>
          <p:nvPr/>
        </p:nvSpPr>
        <p:spPr>
          <a:xfrm>
            <a:off x="822960" y="403764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2015</a:t>
            </a:r>
            <a:endParaRPr lang="en-US" sz="1500" dirty="0"/>
          </a:p>
        </p:txBody>
      </p:sp>
      <p:sp>
        <p:nvSpPr>
          <p:cNvPr id="22" name="Text 16"/>
          <p:cNvSpPr/>
          <p:nvPr/>
        </p:nvSpPr>
        <p:spPr>
          <a:xfrm>
            <a:off x="2286000" y="397078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Volhoubare Ontwikkeling</a:t>
            </a:r>
            <a:endParaRPr lang="en-US" sz="1500" dirty="0"/>
          </a:p>
        </p:txBody>
      </p:sp>
      <p:sp>
        <p:nvSpPr>
          <p:cNvPr id="23" name="Text 17"/>
          <p:cNvSpPr/>
          <p:nvPr/>
        </p:nvSpPr>
        <p:spPr>
          <a:xfrm>
            <a:off x="4114800" y="397078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Die Volhoubare Ontwikkelingsdoelwitte (VDO's), veral VDO 15 (Lewe op Land), het die belangrikheid beklemtoon van die beskerming, herstel en bevordering van volhoubare gebruik van terrestriële ekostelsel. Hierdie gebied bevat 'n raamwerk vir die aanspreek van omgewingsuitdagings en die bevordering van 'n meer volhoubare toekoms vir almal.</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Bewakers van Ons Planeet</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2020</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Kunming-Montreal-ooreenkoms</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Die Kunming-Montreal Globale Biodiversiteitsraamwerk het ambisieuse teikens gestel om biodiversiteitsverlies tiener 2030 te stop en om te keer. Hierdie ooreenkoms het ten doel om 30% van die planeet se land en oseane te beskerm, wat die langtermyn gesondheid en veerkragtigheid van ons ekosisteme vir toekomstige geslagte verseker.</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514350"/>
            <a:ext cx="8229600" cy="4572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Omgewingsvriendelike Lewenstydlyn</a:t>
            </a:r>
            <a:endParaRPr lang="en-US" sz="3000" dirty="0"/>
          </a:p>
        </p:txBody>
      </p:sp>
      <p:sp>
        <p:nvSpPr>
          <p:cNvPr id="3" name="Shape 1"/>
          <p:cNvSpPr/>
          <p:nvPr/>
        </p:nvSpPr>
        <p:spPr>
          <a:xfrm>
            <a:off x="548640" y="1285875"/>
            <a:ext cx="45720" cy="3857625"/>
          </a:xfrm>
          <a:prstGeom prst="rect">
            <a:avLst/>
          </a:prstGeom>
          <a:solidFill>
            <a:srgbClr val="000000"/>
          </a:solidFill>
          <a:ln/>
        </p:spPr>
      </p:sp>
      <p:sp>
        <p:nvSpPr>
          <p:cNvPr id="4" name="Shape 2"/>
          <p:cNvSpPr/>
          <p:nvPr/>
        </p:nvSpPr>
        <p:spPr>
          <a:xfrm>
            <a:off x="530352" y="1285875"/>
            <a:ext cx="82296" cy="82296"/>
          </a:xfrm>
          <a:prstGeom prst="ellipse">
            <a:avLst/>
          </a:prstGeom>
          <a:solidFill>
            <a:srgbClr val="FFFFFF"/>
          </a:solidFill>
          <a:ln w="12700">
            <a:solidFill>
              <a:srgbClr val="000000"/>
            </a:solidFill>
            <a:prstDash val="solid"/>
          </a:ln>
        </p:spPr>
      </p:sp>
      <p:pic>
        <p:nvPicPr>
          <p:cNvPr id="5" name="Image 0" descr="https://djgurnpwsdoqjscwqbsj.supabase.co/storage/v1/object/public/presentation-templates-data/section16_arrowbox.png">    </p:cNvPr>
          <p:cNvPicPr>
            <a:picLocks noChangeAspect="1"/>
          </p:cNvPicPr>
          <p:nvPr/>
        </p:nvPicPr>
        <p:blipFill>
          <a:blip r:embed="rId2"/>
          <a:stretch>
            <a:fillRect/>
          </a:stretch>
        </p:blipFill>
        <p:spPr>
          <a:xfrm>
            <a:off x="731520" y="1414463"/>
            <a:ext cx="1463040" cy="438912"/>
          </a:xfrm>
          <a:prstGeom prst="rect">
            <a:avLst/>
          </a:prstGeom>
        </p:spPr>
      </p:pic>
      <p:sp>
        <p:nvSpPr>
          <p:cNvPr id="6" name="Text 3"/>
          <p:cNvSpPr/>
          <p:nvPr/>
        </p:nvSpPr>
        <p:spPr>
          <a:xfrm>
            <a:off x="822960" y="141446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2010</a:t>
            </a:r>
            <a:endParaRPr lang="en-US" sz="1500" dirty="0"/>
          </a:p>
        </p:txBody>
      </p:sp>
      <p:sp>
        <p:nvSpPr>
          <p:cNvPr id="7" name="Text 4"/>
          <p:cNvSpPr/>
          <p:nvPr/>
        </p:nvSpPr>
        <p:spPr>
          <a:xfrm>
            <a:off x="2286000" y="134759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Verminder, hergebruik, herwin</a:t>
            </a:r>
            <a:endParaRPr lang="en-US" sz="1500" dirty="0"/>
          </a:p>
        </p:txBody>
      </p:sp>
      <p:sp>
        <p:nvSpPr>
          <p:cNvPr id="8" name="Text 5"/>
          <p:cNvSpPr/>
          <p:nvPr/>
        </p:nvSpPr>
        <p:spPr>
          <a:xfrm>
            <a:off x="4114800" y="134759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Omhelsing van die kernbeginsels van afvalvermindering. Inisiatiewe wat gefokus is op die minimalisering van verbruik, die haargebruik van items en die aktiewe deelname aan herwinningsprogramme het momentum gekry, wat 'n groter bewustheid van omgewingsverantwoordelikheid en hulpbronbewaring binne gemeenskappe bevorder het.</a:t>
            </a:r>
            <a:endParaRPr lang="en-US" sz="1000" dirty="0"/>
          </a:p>
        </p:txBody>
      </p:sp>
      <p:sp>
        <p:nvSpPr>
          <p:cNvPr id="9" name="Shape 6"/>
          <p:cNvSpPr/>
          <p:nvPr/>
        </p:nvSpPr>
        <p:spPr>
          <a:xfrm>
            <a:off x="530352" y="2160270"/>
            <a:ext cx="82296" cy="82296"/>
          </a:xfrm>
          <a:prstGeom prst="ellipse">
            <a:avLst/>
          </a:prstGeom>
          <a:solidFill>
            <a:srgbClr val="FFFFFF"/>
          </a:solidFill>
          <a:ln w="12700">
            <a:solidFill>
              <a:srgbClr val="000000"/>
            </a:solidFill>
            <a:prstDash val="solid"/>
          </a:ln>
        </p:spPr>
      </p:sp>
      <p:pic>
        <p:nvPicPr>
          <p:cNvPr id="10" name="Image 1" descr="https://djgurnpwsdoqjscwqbsj.supabase.co/storage/v1/object/public/presentation-templates-data/section16_arrowbox.png">    </p:cNvPr>
          <p:cNvPicPr>
            <a:picLocks noChangeAspect="1"/>
          </p:cNvPicPr>
          <p:nvPr/>
        </p:nvPicPr>
        <p:blipFill>
          <a:blip r:embed="rId3"/>
          <a:stretch>
            <a:fillRect/>
          </a:stretch>
        </p:blipFill>
        <p:spPr>
          <a:xfrm>
            <a:off x="731520" y="2288858"/>
            <a:ext cx="1463040" cy="438912"/>
          </a:xfrm>
          <a:prstGeom prst="rect">
            <a:avLst/>
          </a:prstGeom>
        </p:spPr>
      </p:pic>
      <p:sp>
        <p:nvSpPr>
          <p:cNvPr id="11" name="Text 7"/>
          <p:cNvSpPr/>
          <p:nvPr/>
        </p:nvSpPr>
        <p:spPr>
          <a:xfrm>
            <a:off x="822960" y="228885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2015</a:t>
            </a:r>
            <a:endParaRPr lang="en-US" sz="1500" dirty="0"/>
          </a:p>
        </p:txBody>
      </p:sp>
      <p:sp>
        <p:nvSpPr>
          <p:cNvPr id="12" name="Text 8"/>
          <p:cNvSpPr/>
          <p:nvPr/>
        </p:nvSpPr>
        <p:spPr>
          <a:xfrm>
            <a:off x="2286000" y="222199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Hernubare Energie-oplewing</a:t>
            </a:r>
            <a:endParaRPr lang="en-US" sz="1500" dirty="0"/>
          </a:p>
        </p:txBody>
      </p:sp>
      <p:sp>
        <p:nvSpPr>
          <p:cNvPr id="13" name="Text 9"/>
          <p:cNvSpPr/>
          <p:nvPr/>
        </p:nvSpPr>
        <p:spPr>
          <a:xfrm>
            <a:off x="4114800" y="222199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'n Beduidende ondervinding in die aanvaarding van hernubare energiebronne soos son- en windkrag. Tegnologiese vooruitgang het hernubare energie meer toeganklik gemaak en koste-effektief gemaak, wat gelei het tot 'n spesiale afname in afname in fossielbrandstowwe en die bevordering van skoner energie-altern wêreldwyd.</a:t>
            </a:r>
            <a:endParaRPr lang="en-US" sz="1000" dirty="0"/>
          </a:p>
        </p:txBody>
      </p:sp>
      <p:sp>
        <p:nvSpPr>
          <p:cNvPr id="14" name="Shape 10"/>
          <p:cNvSpPr/>
          <p:nvPr/>
        </p:nvSpPr>
        <p:spPr>
          <a:xfrm>
            <a:off x="530352" y="3034665"/>
            <a:ext cx="82296" cy="82296"/>
          </a:xfrm>
          <a:prstGeom prst="ellipse">
            <a:avLst/>
          </a:prstGeom>
          <a:solidFill>
            <a:srgbClr val="FFFFFF"/>
          </a:solidFill>
          <a:ln w="12700">
            <a:solidFill>
              <a:srgbClr val="000000"/>
            </a:solidFill>
            <a:prstDash val="solid"/>
          </a:ln>
        </p:spPr>
      </p:sp>
      <p:pic>
        <p:nvPicPr>
          <p:cNvPr id="15" name="Image 2" descr="https://djgurnpwsdoqjscwqbsj.supabase.co/storage/v1/object/public/presentation-templates-data/section16_arrowbox.png">    </p:cNvPr>
          <p:cNvPicPr>
            <a:picLocks noChangeAspect="1"/>
          </p:cNvPicPr>
          <p:nvPr/>
        </p:nvPicPr>
        <p:blipFill>
          <a:blip r:embed="rId4"/>
          <a:stretch>
            <a:fillRect/>
          </a:stretch>
        </p:blipFill>
        <p:spPr>
          <a:xfrm>
            <a:off x="731520" y="3163253"/>
            <a:ext cx="1463040" cy="438912"/>
          </a:xfrm>
          <a:prstGeom prst="rect">
            <a:avLst/>
          </a:prstGeom>
        </p:spPr>
      </p:pic>
      <p:sp>
        <p:nvSpPr>
          <p:cNvPr id="16" name="Text 11"/>
          <p:cNvSpPr/>
          <p:nvPr/>
        </p:nvSpPr>
        <p:spPr>
          <a:xfrm>
            <a:off x="822960" y="3163253"/>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2020</a:t>
            </a:r>
            <a:endParaRPr lang="en-US" sz="1500" dirty="0"/>
          </a:p>
        </p:txBody>
      </p:sp>
      <p:sp>
        <p:nvSpPr>
          <p:cNvPr id="17" name="Text 12"/>
          <p:cNvSpPr/>
          <p:nvPr/>
        </p:nvSpPr>
        <p:spPr>
          <a:xfrm>
            <a:off x="2286000" y="3096387"/>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Volhoubare Vervoer</a:t>
            </a:r>
            <a:endParaRPr lang="en-US" sz="1500" dirty="0"/>
          </a:p>
        </p:txBody>
      </p:sp>
      <p:sp>
        <p:nvSpPr>
          <p:cNvPr id="18" name="Text 13"/>
          <p:cNvSpPr/>
          <p:nvPr/>
        </p:nvSpPr>
        <p:spPr>
          <a:xfrm>
            <a:off x="4114800" y="3096387"/>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Die opkoms van elektriese voertuie (EV's) en die bevordering van fietsry en openbare vervoer. Regerings en individuele het in groener vervoeropsies belê, wat bydra tot verminderde koolstofvrystellings en verbeterde luggehalte in stedelike omgewings, wat 'n deurslaggewende verskuiwing na omgewingsbewuste pendel aandui.</a:t>
            </a:r>
            <a:endParaRPr lang="en-US" sz="1000" dirty="0"/>
          </a:p>
        </p:txBody>
      </p:sp>
      <p:sp>
        <p:nvSpPr>
          <p:cNvPr id="19" name="Shape 14"/>
          <p:cNvSpPr/>
          <p:nvPr/>
        </p:nvSpPr>
        <p:spPr>
          <a:xfrm>
            <a:off x="530352" y="3909060"/>
            <a:ext cx="82296" cy="82296"/>
          </a:xfrm>
          <a:prstGeom prst="ellipse">
            <a:avLst/>
          </a:prstGeom>
          <a:solidFill>
            <a:srgbClr val="FFFFFF"/>
          </a:solidFill>
          <a:ln w="12700">
            <a:solidFill>
              <a:srgbClr val="000000"/>
            </a:solidFill>
            <a:prstDash val="solid"/>
          </a:ln>
        </p:spPr>
      </p:sp>
      <p:pic>
        <p:nvPicPr>
          <p:cNvPr id="20" name="Image 3" descr="https://djgurnpwsdoqjscwqbsj.supabase.co/storage/v1/object/public/presentation-templates-data/section16_arrowbox.png">    </p:cNvPr>
          <p:cNvPicPr>
            <a:picLocks noChangeAspect="1"/>
          </p:cNvPicPr>
          <p:nvPr/>
        </p:nvPicPr>
        <p:blipFill>
          <a:blip r:embed="rId5"/>
          <a:stretch>
            <a:fillRect/>
          </a:stretch>
        </p:blipFill>
        <p:spPr>
          <a:xfrm>
            <a:off x="731520" y="4037648"/>
            <a:ext cx="1463040" cy="438912"/>
          </a:xfrm>
          <a:prstGeom prst="rect">
            <a:avLst/>
          </a:prstGeom>
        </p:spPr>
      </p:pic>
      <p:sp>
        <p:nvSpPr>
          <p:cNvPr id="21" name="Text 15"/>
          <p:cNvSpPr/>
          <p:nvPr/>
        </p:nvSpPr>
        <p:spPr>
          <a:xfrm>
            <a:off x="822960" y="4037648"/>
            <a:ext cx="1463040" cy="438912"/>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2023</a:t>
            </a:r>
            <a:endParaRPr lang="en-US" sz="1500" dirty="0"/>
          </a:p>
        </p:txBody>
      </p:sp>
      <p:sp>
        <p:nvSpPr>
          <p:cNvPr id="22" name="Text 16"/>
          <p:cNvSpPr/>
          <p:nvPr/>
        </p:nvSpPr>
        <p:spPr>
          <a:xfrm>
            <a:off x="2286000" y="3970782"/>
            <a:ext cx="1828800" cy="365760"/>
          </a:xfrm>
          <a:prstGeom prst="rect">
            <a:avLst/>
          </a:prstGeom>
          <a:noFill/>
          <a:ln/>
        </p:spPr>
        <p:txBody>
          <a:bodyPr wrap="square" rtlCol="0" anchor="t"/>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Eko-bewuste Gebruik</a:t>
            </a:r>
            <a:endParaRPr lang="en-US" sz="1500" dirty="0"/>
          </a:p>
        </p:txBody>
      </p:sp>
      <p:sp>
        <p:nvSpPr>
          <p:cNvPr id="23" name="Text 17"/>
          <p:cNvSpPr/>
          <p:nvPr/>
        </p:nvSpPr>
        <p:spPr>
          <a:xfrm>
            <a:off x="4114800" y="3970782"/>
            <a:ext cx="484632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Verbruikers het aktiewe produkte met minimale verpakking en volhoubare verkryging van gekies. Besighede het gereageer deur meer omgewingsvriendelike opsies aan te bied, 'n sirkulêre ekonomiese te bevorder en afval dwarsdeur die voorsieningsketting te verminder, wat 'n vraag na etiese en volhoubare verbruikerswese weerspieël.</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0"/>
            <a:ext cx="8229600" cy="914400"/>
          </a:xfrm>
          <a:prstGeom prst="rect">
            <a:avLst/>
          </a:prstGeom>
          <a:noFill/>
          <a:ln/>
        </p:spPr>
        <p:txBody>
          <a:bodyPr wrap="square" rtlCol="0" anchor="ctr"/>
          <a:lstStyle/>
          <a:p>
            <a:pPr algn="l" indent="0" marL="0">
              <a:lnSpc>
                <a:spcPts val="2700"/>
              </a:lnSpc>
              <a:buNone/>
            </a:pPr>
            <a:r>
              <a:rPr lang="en-US" sz="3000" b="1" dirty="0">
                <a:solidFill>
                  <a:srgbClr val="000000"/>
                </a:solidFill>
              </a:rPr>
              <a:t>Omgewingsregulasies: Voordele en Nadele</a:t>
            </a:r>
            <a:endParaRPr lang="en-US" sz="3000" dirty="0"/>
          </a:p>
        </p:txBody>
      </p:sp>
      <p:sp>
        <p:nvSpPr>
          <p:cNvPr id="3" name="Shape 1"/>
          <p:cNvSpPr/>
          <p:nvPr/>
        </p:nvSpPr>
        <p:spPr>
          <a:xfrm>
            <a:off x="274320" y="1080135"/>
            <a:ext cx="4023360" cy="411480"/>
          </a:xfrm>
          <a:prstGeom prst="roundRect">
            <a:avLst/>
          </a:prstGeom>
          <a:solidFill>
            <a:srgbClr val="F9EFDC"/>
          </a:solidFill>
          <a:ln/>
        </p:spPr>
      </p:sp>
      <p:sp>
        <p:nvSpPr>
          <p:cNvPr id="4" name="Text 2"/>
          <p:cNvSpPr/>
          <p:nvPr/>
        </p:nvSpPr>
        <p:spPr>
          <a:xfrm>
            <a:off x="27432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Die Voordele</a:t>
            </a:r>
            <a:endParaRPr lang="en-US" sz="2000" dirty="0"/>
          </a:p>
        </p:txBody>
      </p:sp>
      <p:pic>
        <p:nvPicPr>
          <p:cNvPr id="5" name="Image 0" descr="https://djgurnpwsdoqjscwqbsj.supabase.co/storage/v1/object/public/presentation-templates-data/ThumbsUp_green.png">    </p:cNvPr>
          <p:cNvPicPr>
            <a:picLocks noChangeAspect="1"/>
          </p:cNvPicPr>
          <p:nvPr/>
        </p:nvPicPr>
        <p:blipFill>
          <a:blip r:embed="rId2"/>
          <a:stretch>
            <a:fillRect/>
          </a:stretch>
        </p:blipFill>
        <p:spPr>
          <a:xfrm>
            <a:off x="3840480" y="1131570"/>
            <a:ext cx="320040" cy="334328"/>
          </a:xfrm>
          <a:prstGeom prst="rect">
            <a:avLst/>
          </a:prstGeom>
        </p:spPr>
      </p:pic>
      <p:pic>
        <p:nvPicPr>
          <p:cNvPr id="6" name="Image 1" descr="https://djgurnpwsdoqjscwqbsj.supabase.co/storage/v1/object/public/presentation-templates-data/section16_pros.png">    </p:cNvPr>
          <p:cNvPicPr>
            <a:picLocks noChangeAspect="1"/>
          </p:cNvPicPr>
          <p:nvPr/>
        </p:nvPicPr>
        <p:blipFill>
          <a:blip r:embed="rId3"/>
          <a:stretch>
            <a:fillRect/>
          </a:stretch>
        </p:blipFill>
        <p:spPr>
          <a:xfrm>
            <a:off x="274320" y="1594485"/>
            <a:ext cx="4023360" cy="771525"/>
          </a:xfrm>
          <a:prstGeom prst="rect">
            <a:avLst/>
          </a:prstGeom>
        </p:spPr>
      </p:pic>
      <p:sp>
        <p:nvSpPr>
          <p:cNvPr id="7" name="Text 3"/>
          <p:cNvSpPr/>
          <p:nvPr/>
        </p:nvSpPr>
        <p:spPr>
          <a:xfrm>
            <a:off x="64008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Verbeterde openbare gesondheidsuitkomste as gevolg van verminderde besoedeling en skoner lug- en waterbronne vir gemeenskappe.</a:t>
            </a:r>
            <a:endParaRPr lang="en-US" sz="1000" dirty="0"/>
          </a:p>
        </p:txBody>
      </p:sp>
      <p:pic>
        <p:nvPicPr>
          <p:cNvPr id="8" name="Image 2" descr="https://djgurnpwsdoqjscwqbsj.supabase.co/storage/v1/object/public/presentation-templates-data/Checkmark.png">    </p:cNvPr>
          <p:cNvPicPr>
            <a:picLocks noChangeAspect="1"/>
          </p:cNvPicPr>
          <p:nvPr/>
        </p:nvPicPr>
        <p:blipFill>
          <a:blip r:embed="rId4"/>
          <a:stretch>
            <a:fillRect/>
          </a:stretch>
        </p:blipFill>
        <p:spPr>
          <a:xfrm>
            <a:off x="365760" y="1851660"/>
            <a:ext cx="219456" cy="205740"/>
          </a:xfrm>
          <a:prstGeom prst="rect">
            <a:avLst/>
          </a:prstGeom>
        </p:spPr>
      </p:pic>
      <p:pic>
        <p:nvPicPr>
          <p:cNvPr id="9" name="Image 3" descr="https://djgurnpwsdoqjscwqbsj.supabase.co/storage/v1/object/public/presentation-templates-data/section16_pros.png">    </p:cNvPr>
          <p:cNvPicPr>
            <a:picLocks noChangeAspect="1"/>
          </p:cNvPicPr>
          <p:nvPr/>
        </p:nvPicPr>
        <p:blipFill>
          <a:blip r:embed="rId5"/>
          <a:stretch>
            <a:fillRect/>
          </a:stretch>
        </p:blipFill>
        <p:spPr>
          <a:xfrm>
            <a:off x="274320" y="2623185"/>
            <a:ext cx="4023360" cy="771525"/>
          </a:xfrm>
          <a:prstGeom prst="rect">
            <a:avLst/>
          </a:prstGeom>
        </p:spPr>
      </p:pic>
      <p:sp>
        <p:nvSpPr>
          <p:cNvPr id="10" name="Text 4"/>
          <p:cNvSpPr/>
          <p:nvPr/>
        </p:nvSpPr>
        <p:spPr>
          <a:xfrm>
            <a:off x="640080" y="27003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Die bewaring van natuurlike hulpbronne verskaffing vir toekomstige geslagte en langtermynhoubaarheid.</a:t>
            </a:r>
            <a:endParaRPr lang="en-US" sz="1000" dirty="0"/>
          </a:p>
        </p:txBody>
      </p:sp>
      <p:pic>
        <p:nvPicPr>
          <p:cNvPr id="11" name="Image 4" descr="https://djgurnpwsdoqjscwqbsj.supabase.co/storage/v1/object/public/presentation-templates-data/Checkmark.png">    </p:cNvPr>
          <p:cNvPicPr>
            <a:picLocks noChangeAspect="1"/>
          </p:cNvPicPr>
          <p:nvPr/>
        </p:nvPicPr>
        <p:blipFill>
          <a:blip r:embed="rId6"/>
          <a:stretch>
            <a:fillRect/>
          </a:stretch>
        </p:blipFill>
        <p:spPr>
          <a:xfrm>
            <a:off x="365760" y="2880360"/>
            <a:ext cx="219456" cy="205740"/>
          </a:xfrm>
          <a:prstGeom prst="rect">
            <a:avLst/>
          </a:prstGeom>
        </p:spPr>
      </p:pic>
      <p:pic>
        <p:nvPicPr>
          <p:cNvPr id="12" name="Image 5" descr="https://djgurnpwsdoqjscwqbsj.supabase.co/storage/v1/object/public/presentation-templates-data/section16_pros.png">    </p:cNvPr>
          <p:cNvPicPr>
            <a:picLocks noChangeAspect="1"/>
          </p:cNvPicPr>
          <p:nvPr/>
        </p:nvPicPr>
        <p:blipFill>
          <a:blip r:embed="rId7"/>
          <a:stretch>
            <a:fillRect/>
          </a:stretch>
        </p:blipFill>
        <p:spPr>
          <a:xfrm>
            <a:off x="274320" y="3651885"/>
            <a:ext cx="4023360" cy="771525"/>
          </a:xfrm>
          <a:prstGeom prst="rect">
            <a:avLst/>
          </a:prstGeom>
        </p:spPr>
      </p:pic>
      <p:sp>
        <p:nvSpPr>
          <p:cNvPr id="13" name="Text 5"/>
          <p:cNvSpPr/>
          <p:nvPr/>
        </p:nvSpPr>
        <p:spPr>
          <a:xfrm>
            <a:off x="640080" y="37290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Stimuleer innovasie in groen tegnologie, skep nuwerhede en werksgeleenthede binne die ekonomie.</a:t>
            </a:r>
            <a:endParaRPr lang="en-US" sz="1000" dirty="0"/>
          </a:p>
        </p:txBody>
      </p:sp>
      <p:pic>
        <p:nvPicPr>
          <p:cNvPr id="14" name="Image 6" descr="https://djgurnpwsdoqjscwqbsj.supabase.co/storage/v1/object/public/presentation-templates-data/Checkmark.png">    </p:cNvPr>
          <p:cNvPicPr>
            <a:picLocks noChangeAspect="1"/>
          </p:cNvPicPr>
          <p:nvPr/>
        </p:nvPicPr>
        <p:blipFill>
          <a:blip r:embed="rId8"/>
          <a:stretch>
            <a:fillRect/>
          </a:stretch>
        </p:blipFill>
        <p:spPr>
          <a:xfrm>
            <a:off x="365760" y="3909060"/>
            <a:ext cx="219456" cy="205740"/>
          </a:xfrm>
          <a:prstGeom prst="rect">
            <a:avLst/>
          </a:prstGeom>
        </p:spPr>
      </p:pic>
      <p:sp>
        <p:nvSpPr>
          <p:cNvPr id="15" name="Shape 6"/>
          <p:cNvSpPr/>
          <p:nvPr/>
        </p:nvSpPr>
        <p:spPr>
          <a:xfrm>
            <a:off x="4663440" y="1080135"/>
            <a:ext cx="4023360" cy="411480"/>
          </a:xfrm>
          <a:prstGeom prst="roundRect">
            <a:avLst/>
          </a:prstGeom>
          <a:solidFill>
            <a:srgbClr val="F9EFDC"/>
          </a:solidFill>
          <a:ln/>
        </p:spPr>
      </p:sp>
      <p:sp>
        <p:nvSpPr>
          <p:cNvPr id="16" name="Text 7"/>
          <p:cNvSpPr/>
          <p:nvPr/>
        </p:nvSpPr>
        <p:spPr>
          <a:xfrm>
            <a:off x="466344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Die Nadele</a:t>
            </a:r>
            <a:endParaRPr lang="en-US" sz="2000" dirty="0"/>
          </a:p>
        </p:txBody>
      </p:sp>
      <p:pic>
        <p:nvPicPr>
          <p:cNvPr id="17" name="Image 7" descr="https://djgurnpwsdoqjscwqbsj.supabase.co/storage/v1/object/public/presentation-templates-data/thumbdown_red.png">    </p:cNvPr>
          <p:cNvPicPr>
            <a:picLocks noChangeAspect="1"/>
          </p:cNvPicPr>
          <p:nvPr/>
        </p:nvPicPr>
        <p:blipFill>
          <a:blip r:embed="rId9"/>
          <a:stretch>
            <a:fillRect/>
          </a:stretch>
        </p:blipFill>
        <p:spPr>
          <a:xfrm>
            <a:off x="8229600" y="1183005"/>
            <a:ext cx="274320" cy="257175"/>
          </a:xfrm>
          <a:prstGeom prst="rect">
            <a:avLst/>
          </a:prstGeom>
        </p:spPr>
      </p:pic>
      <p:pic>
        <p:nvPicPr>
          <p:cNvPr id="18" name="Image 8" descr="https://djgurnpwsdoqjscwqbsj.supabase.co/storage/v1/object/public/presentation-templates-data/section16_consbox.png">    </p:cNvPr>
          <p:cNvPicPr>
            <a:picLocks noChangeAspect="1"/>
          </p:cNvPicPr>
          <p:nvPr/>
        </p:nvPicPr>
        <p:blipFill>
          <a:blip r:embed="rId10"/>
          <a:stretch>
            <a:fillRect/>
          </a:stretch>
        </p:blipFill>
        <p:spPr>
          <a:xfrm>
            <a:off x="4663440" y="1594485"/>
            <a:ext cx="4023360" cy="771525"/>
          </a:xfrm>
          <a:prstGeom prst="rect">
            <a:avLst/>
          </a:prstGeom>
        </p:spPr>
      </p:pic>
      <p:sp>
        <p:nvSpPr>
          <p:cNvPr id="19" name="Text 8"/>
          <p:cNvSpPr/>
          <p:nvPr/>
        </p:nvSpPr>
        <p:spPr>
          <a:xfrm>
            <a:off x="502920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Verhoogde nakomingskoste vir besighede, wat moontlik is tot hoër pryse vir verbruik en verminderde mededingingsvermoë kan lei.</a:t>
            </a:r>
            <a:endParaRPr lang="en-US" sz="1000" dirty="0"/>
          </a:p>
        </p:txBody>
      </p:sp>
      <p:pic>
        <p:nvPicPr>
          <p:cNvPr id="20" name="Image 9" descr="https://djgurnpwsdoqjscwqbsj.supabase.co/storage/v1/object/public/presentation-templates-data/yellow%20checkmark.png">    </p:cNvPr>
          <p:cNvPicPr>
            <a:picLocks noChangeAspect="1"/>
          </p:cNvPicPr>
          <p:nvPr/>
        </p:nvPicPr>
        <p:blipFill>
          <a:blip r:embed="rId11"/>
          <a:stretch>
            <a:fillRect/>
          </a:stretch>
        </p:blipFill>
        <p:spPr>
          <a:xfrm>
            <a:off x="4754880" y="1851660"/>
            <a:ext cx="219456" cy="205740"/>
          </a:xfrm>
          <a:prstGeom prst="rect">
            <a:avLst/>
          </a:prstGeom>
        </p:spPr>
      </p:pic>
      <p:pic>
        <p:nvPicPr>
          <p:cNvPr id="21" name="Image 10" descr="https://djgurnpwsdoqjscwqbsj.supabase.co/storage/v1/object/public/presentation-templates-data/section16_consbox.png">    </p:cNvPr>
          <p:cNvPicPr>
            <a:picLocks noChangeAspect="1"/>
          </p:cNvPicPr>
          <p:nvPr/>
        </p:nvPicPr>
        <p:blipFill>
          <a:blip r:embed="rId12"/>
          <a:stretch>
            <a:fillRect/>
          </a:stretch>
        </p:blipFill>
        <p:spPr>
          <a:xfrm>
            <a:off x="4663440" y="2623185"/>
            <a:ext cx="4023360" cy="771525"/>
          </a:xfrm>
          <a:prstGeom prst="rect">
            <a:avLst/>
          </a:prstGeom>
        </p:spPr>
      </p:pic>
      <p:sp>
        <p:nvSpPr>
          <p:cNvPr id="22" name="Text 9"/>
          <p:cNvSpPr/>
          <p:nvPr/>
        </p:nvSpPr>
        <p:spPr>
          <a:xfrm>
            <a:off x="5029200" y="27003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Kan ekonomiese groei in sekere sektore belemmer deur ontwikkeling en hulpbronontginningaktiwiteite te beperk.</a:t>
            </a:r>
            <a:endParaRPr lang="en-US" sz="1000" dirty="0"/>
          </a:p>
        </p:txBody>
      </p:sp>
      <p:pic>
        <p:nvPicPr>
          <p:cNvPr id="23" name="Image 11" descr="https://djgurnpwsdoqjscwqbsj.supabase.co/storage/v1/object/public/presentation-templates-data/yellow%20checkmark.png">    </p:cNvPr>
          <p:cNvPicPr>
            <a:picLocks noChangeAspect="1"/>
          </p:cNvPicPr>
          <p:nvPr/>
        </p:nvPicPr>
        <p:blipFill>
          <a:blip r:embed="rId13"/>
          <a:stretch>
            <a:fillRect/>
          </a:stretch>
        </p:blipFill>
        <p:spPr>
          <a:xfrm>
            <a:off x="4754880" y="2880360"/>
            <a:ext cx="219456" cy="205740"/>
          </a:xfrm>
          <a:prstGeom prst="rect">
            <a:avLst/>
          </a:prstGeom>
        </p:spPr>
      </p:pic>
      <p:pic>
        <p:nvPicPr>
          <p:cNvPr id="24" name="Image 12" descr="https://djgurnpwsdoqjscwqbsj.supabase.co/storage/v1/object/public/presentation-templates-data/section16_consbox.png">    </p:cNvPr>
          <p:cNvPicPr>
            <a:picLocks noChangeAspect="1"/>
          </p:cNvPicPr>
          <p:nvPr/>
        </p:nvPicPr>
        <p:blipFill>
          <a:blip r:embed="rId14"/>
          <a:stretch>
            <a:fillRect/>
          </a:stretch>
        </p:blipFill>
        <p:spPr>
          <a:xfrm>
            <a:off x="4663440" y="3651885"/>
            <a:ext cx="4023360" cy="771525"/>
          </a:xfrm>
          <a:prstGeom prst="rect">
            <a:avLst/>
          </a:prstGeom>
        </p:spPr>
      </p:pic>
      <p:sp>
        <p:nvSpPr>
          <p:cNvPr id="25" name="Text 10"/>
          <p:cNvSpPr/>
          <p:nvPr/>
        </p:nvSpPr>
        <p:spPr>
          <a:xfrm>
            <a:off x="5029200" y="37290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Potensiële werkverliese in nuwerhede sterk afhanklik is van wat negatief beïnvloed word deur omgewingsreëls.</a:t>
            </a:r>
            <a:endParaRPr lang="en-US" sz="1000" dirty="0"/>
          </a:p>
        </p:txBody>
      </p:sp>
      <p:pic>
        <p:nvPicPr>
          <p:cNvPr id="26" name="Image 13" descr="https://djgurnpwsdoqjscwqbsj.supabase.co/storage/v1/object/public/presentation-templates-data/yellow%20checkmark.png">    </p:cNvPr>
          <p:cNvPicPr>
            <a:picLocks noChangeAspect="1"/>
          </p:cNvPicPr>
          <p:nvPr/>
        </p:nvPicPr>
        <p:blipFill>
          <a:blip r:embed="rId15"/>
          <a:stretch>
            <a:fillRect/>
          </a:stretch>
        </p:blipFill>
        <p:spPr>
          <a:xfrm>
            <a:off x="4754880" y="3909060"/>
            <a:ext cx="219456" cy="2057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0"/>
            <a:ext cx="8229600" cy="914400"/>
          </a:xfrm>
          <a:prstGeom prst="rect">
            <a:avLst/>
          </a:prstGeom>
          <a:noFill/>
          <a:ln/>
        </p:spPr>
        <p:txBody>
          <a:bodyPr wrap="square" rtlCol="0" anchor="ctr"/>
          <a:lstStyle/>
          <a:p>
            <a:pPr algn="l" indent="0" marL="0">
              <a:lnSpc>
                <a:spcPts val="2700"/>
              </a:lnSpc>
              <a:buNone/>
            </a:pPr>
            <a:r>
              <a:rPr lang="en-US" sz="3000" b="1" dirty="0">
                <a:solidFill>
                  <a:srgbClr val="000000"/>
                </a:solidFill>
              </a:rPr>
              <a:t>Omgewingsregulasies: Voordele en Nadele</a:t>
            </a:r>
            <a:endParaRPr lang="en-US" sz="3000" dirty="0"/>
          </a:p>
        </p:txBody>
      </p:sp>
      <p:sp>
        <p:nvSpPr>
          <p:cNvPr id="3" name="Shape 1"/>
          <p:cNvSpPr/>
          <p:nvPr/>
        </p:nvSpPr>
        <p:spPr>
          <a:xfrm>
            <a:off x="274320" y="1080135"/>
            <a:ext cx="4023360" cy="411480"/>
          </a:xfrm>
          <a:prstGeom prst="roundRect">
            <a:avLst/>
          </a:prstGeom>
          <a:solidFill>
            <a:srgbClr val="F9EFDC"/>
          </a:solidFill>
          <a:ln/>
        </p:spPr>
      </p:sp>
      <p:sp>
        <p:nvSpPr>
          <p:cNvPr id="4" name="Text 2"/>
          <p:cNvSpPr/>
          <p:nvPr/>
        </p:nvSpPr>
        <p:spPr>
          <a:xfrm>
            <a:off x="27432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Die Voordele</a:t>
            </a:r>
            <a:endParaRPr lang="en-US" sz="2000" dirty="0"/>
          </a:p>
        </p:txBody>
      </p:sp>
      <p:pic>
        <p:nvPicPr>
          <p:cNvPr id="5" name="Image 0" descr="https://djgurnpwsdoqjscwqbsj.supabase.co/storage/v1/object/public/presentation-templates-data/ThumbsUp_green.png">    </p:cNvPr>
          <p:cNvPicPr>
            <a:picLocks noChangeAspect="1"/>
          </p:cNvPicPr>
          <p:nvPr/>
        </p:nvPicPr>
        <p:blipFill>
          <a:blip r:embed="rId2"/>
          <a:stretch>
            <a:fillRect/>
          </a:stretch>
        </p:blipFill>
        <p:spPr>
          <a:xfrm>
            <a:off x="3840480" y="1131570"/>
            <a:ext cx="320040" cy="334328"/>
          </a:xfrm>
          <a:prstGeom prst="rect">
            <a:avLst/>
          </a:prstGeom>
        </p:spPr>
      </p:pic>
      <p:pic>
        <p:nvPicPr>
          <p:cNvPr id="6" name="Image 1" descr="https://djgurnpwsdoqjscwqbsj.supabase.co/storage/v1/object/public/presentation-templates-data/section16_pros.png">    </p:cNvPr>
          <p:cNvPicPr>
            <a:picLocks noChangeAspect="1"/>
          </p:cNvPicPr>
          <p:nvPr/>
        </p:nvPicPr>
        <p:blipFill>
          <a:blip r:embed="rId3"/>
          <a:stretch>
            <a:fillRect/>
          </a:stretch>
        </p:blipFill>
        <p:spPr>
          <a:xfrm>
            <a:off x="274320" y="1594485"/>
            <a:ext cx="4023360" cy="771525"/>
          </a:xfrm>
          <a:prstGeom prst="rect">
            <a:avLst/>
          </a:prstGeom>
        </p:spPr>
      </p:pic>
      <p:sp>
        <p:nvSpPr>
          <p:cNvPr id="7" name="Text 3"/>
          <p:cNvSpPr/>
          <p:nvPr/>
        </p:nvSpPr>
        <p:spPr>
          <a:xfrm>
            <a:off x="64008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Beskerm biodiversiteit en ekostelsel, en bewaar noodsaaklike ekologiese dienste soos bestuiwing en koolstofvasleggingsprosesse.</a:t>
            </a:r>
            <a:endParaRPr lang="en-US" sz="1000" dirty="0"/>
          </a:p>
        </p:txBody>
      </p:sp>
      <p:pic>
        <p:nvPicPr>
          <p:cNvPr id="8" name="Image 2" descr="https://djgurnpwsdoqjscwqbsj.supabase.co/storage/v1/object/public/presentation-templates-data/Checkmark.png">    </p:cNvPr>
          <p:cNvPicPr>
            <a:picLocks noChangeAspect="1"/>
          </p:cNvPicPr>
          <p:nvPr/>
        </p:nvPicPr>
        <p:blipFill>
          <a:blip r:embed="rId4"/>
          <a:stretch>
            <a:fillRect/>
          </a:stretch>
        </p:blipFill>
        <p:spPr>
          <a:xfrm>
            <a:off x="365760" y="1851660"/>
            <a:ext cx="219456" cy="205740"/>
          </a:xfrm>
          <a:prstGeom prst="rect">
            <a:avLst/>
          </a:prstGeom>
        </p:spPr>
      </p:pic>
      <p:sp>
        <p:nvSpPr>
          <p:cNvPr id="9" name="Shape 4"/>
          <p:cNvSpPr/>
          <p:nvPr/>
        </p:nvSpPr>
        <p:spPr>
          <a:xfrm>
            <a:off x="4663440" y="1080135"/>
            <a:ext cx="4023360" cy="411480"/>
          </a:xfrm>
          <a:prstGeom prst="roundRect">
            <a:avLst/>
          </a:prstGeom>
          <a:solidFill>
            <a:srgbClr val="F9EFDC"/>
          </a:solidFill>
          <a:ln/>
        </p:spPr>
      </p:sp>
      <p:sp>
        <p:nvSpPr>
          <p:cNvPr id="10" name="Text 5"/>
          <p:cNvSpPr/>
          <p:nvPr/>
        </p:nvSpPr>
        <p:spPr>
          <a:xfrm>
            <a:off x="466344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Die Nadele</a:t>
            </a:r>
            <a:endParaRPr lang="en-US" sz="2000" dirty="0"/>
          </a:p>
        </p:txBody>
      </p:sp>
      <p:pic>
        <p:nvPicPr>
          <p:cNvPr id="11" name="Image 3" descr="https://djgurnpwsdoqjscwqbsj.supabase.co/storage/v1/object/public/presentation-templates-data/thumbdown_red.png">    </p:cNvPr>
          <p:cNvPicPr>
            <a:picLocks noChangeAspect="1"/>
          </p:cNvPicPr>
          <p:nvPr/>
        </p:nvPicPr>
        <p:blipFill>
          <a:blip r:embed="rId5"/>
          <a:stretch>
            <a:fillRect/>
          </a:stretch>
        </p:blipFill>
        <p:spPr>
          <a:xfrm>
            <a:off x="8229600" y="1183005"/>
            <a:ext cx="274320" cy="257175"/>
          </a:xfrm>
          <a:prstGeom prst="rect">
            <a:avLst/>
          </a:prstGeom>
        </p:spPr>
      </p:pic>
      <p:pic>
        <p:nvPicPr>
          <p:cNvPr id="12" name="Image 4" descr="https://djgurnpwsdoqjscwqbsj.supabase.co/storage/v1/object/public/presentation-templates-data/section16_consbox.png">    </p:cNvPr>
          <p:cNvPicPr>
            <a:picLocks noChangeAspect="1"/>
          </p:cNvPicPr>
          <p:nvPr/>
        </p:nvPicPr>
        <p:blipFill>
          <a:blip r:embed="rId6"/>
          <a:stretch>
            <a:fillRect/>
          </a:stretch>
        </p:blipFill>
        <p:spPr>
          <a:xfrm>
            <a:off x="4663440" y="1594485"/>
            <a:ext cx="4023360" cy="771525"/>
          </a:xfrm>
          <a:prstGeom prst="rect">
            <a:avLst/>
          </a:prstGeom>
        </p:spPr>
      </p:pic>
      <p:sp>
        <p:nvSpPr>
          <p:cNvPr id="13" name="Text 6"/>
          <p:cNvSpPr/>
          <p:nvPr/>
        </p:nvSpPr>
        <p:spPr>
          <a:xfrm>
            <a:off x="502920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Kan burokratiese kompleksiteite en vertragings in projekgoedkeurings skep, wat noodsaaklike infrastruktuurontwikkelingsprojekte vertraag.</a:t>
            </a:r>
            <a:endParaRPr lang="en-US" sz="1000" dirty="0"/>
          </a:p>
        </p:txBody>
      </p:sp>
      <p:pic>
        <p:nvPicPr>
          <p:cNvPr id="14" name="Image 5" descr="https://djgurnpwsdoqjscwqbsj.supabase.co/storage/v1/object/public/presentation-templates-data/yellow%20checkmark.png">    </p:cNvPr>
          <p:cNvPicPr>
            <a:picLocks noChangeAspect="1"/>
          </p:cNvPicPr>
          <p:nvPr/>
        </p:nvPicPr>
        <p:blipFill>
          <a:blip r:embed="rId7"/>
          <a:stretch>
            <a:fillRect/>
          </a:stretch>
        </p:blipFill>
        <p:spPr>
          <a:xfrm>
            <a:off x="4754880" y="1851660"/>
            <a:ext cx="219456" cy="2057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5486400" cy="9144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'n Volhoubare Môre</a:t>
            </a:r>
            <a:endParaRPr lang="en-US" sz="3000" dirty="0"/>
          </a:p>
        </p:txBody>
      </p:sp>
      <p:sp>
        <p:nvSpPr>
          <p:cNvPr id="3" name="Text 1"/>
          <p:cNvSpPr/>
          <p:nvPr/>
        </p:nvSpPr>
        <p:spPr>
          <a:xfrm>
            <a:off x="274320" y="1285875"/>
            <a:ext cx="4572000" cy="914400"/>
          </a:xfrm>
          <a:prstGeom prst="rect">
            <a:avLst/>
          </a:prstGeom>
          <a:noFill/>
          <a:ln/>
        </p:spPr>
        <p:txBody>
          <a:bodyPr wrap="square" rtlCol="0" anchor="t"/>
          <a:lstStyle/>
          <a:p>
            <a:pPr indent="0" marL="0">
              <a:buNone/>
            </a:pPr>
            <a:r>
              <a:rPr lang="en-US" sz="1200" dirty="0">
                <a:solidFill>
                  <a:srgbClr val="000000"/>
                </a:solidFill>
                <a:latin typeface="Plus Jakarta Sans" pitchFamily="34" charset="0"/>
                <a:ea typeface="Plus Jakarta Sans" pitchFamily="34" charset="-122"/>
                <a:cs typeface="Plus Jakarta Sans" pitchFamily="34" charset="-120"/>
              </a:rPr>
              <a:t>Individue bemagtig om 'n gesonder, volhoubare planeet te skep deur bewuste keuses en kollektiewe optrede vir toekomstige geslagte.</a:t>
            </a:r>
            <a:endParaRPr lang="en-US" sz="1200" dirty="0"/>
          </a:p>
        </p:txBody>
      </p:sp>
      <p:sp>
        <p:nvSpPr>
          <p:cNvPr id="4" name="Shape 2"/>
          <p:cNvSpPr/>
          <p:nvPr/>
        </p:nvSpPr>
        <p:spPr>
          <a:xfrm>
            <a:off x="274320" y="2314575"/>
            <a:ext cx="548640" cy="514350"/>
          </a:xfrm>
          <a:prstGeom prst="ellipse">
            <a:avLst/>
          </a:prstGeom>
          <a:solidFill>
            <a:srgbClr val="F9EFDC"/>
          </a:solidFill>
          <a:ln/>
        </p:spPr>
      </p:sp>
      <p:sp>
        <p:nvSpPr>
          <p:cNvPr id="5" name="Text 3"/>
          <p:cNvSpPr/>
          <p:nvPr/>
        </p:nvSpPr>
        <p:spPr>
          <a:xfrm>
            <a:off x="365760" y="2443163"/>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01</a:t>
            </a:r>
            <a:endParaRPr lang="en-US" sz="1500" dirty="0"/>
          </a:p>
        </p:txBody>
      </p:sp>
      <p:sp>
        <p:nvSpPr>
          <p:cNvPr id="6" name="Text 4"/>
          <p:cNvSpPr/>
          <p:nvPr/>
        </p:nvSpPr>
        <p:spPr>
          <a:xfrm>
            <a:off x="914400" y="2314575"/>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Vermy en gebruik</a:t>
            </a:r>
            <a:endParaRPr lang="en-US" sz="1500" dirty="0"/>
          </a:p>
        </p:txBody>
      </p:sp>
      <p:sp>
        <p:nvSpPr>
          <p:cNvPr id="7" name="Text 5"/>
          <p:cNvSpPr/>
          <p:nvPr/>
        </p:nvSpPr>
        <p:spPr>
          <a:xfrm>
            <a:off x="914400" y="2571750"/>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Minimaliseer afval deur verbruik te verminder en herbruikbare alternatiewe te gebruik. Klein veranderinge maak 'n groot verskil vir ons planeet...</a:t>
            </a:r>
            <a:endParaRPr lang="en-US" sz="1000" dirty="0"/>
          </a:p>
        </p:txBody>
      </p:sp>
      <p:sp>
        <p:nvSpPr>
          <p:cNvPr id="8" name="Shape 6"/>
          <p:cNvSpPr/>
          <p:nvPr/>
        </p:nvSpPr>
        <p:spPr>
          <a:xfrm>
            <a:off x="274320" y="3086100"/>
            <a:ext cx="548640" cy="514350"/>
          </a:xfrm>
          <a:prstGeom prst="ellipse">
            <a:avLst/>
          </a:prstGeom>
          <a:solidFill>
            <a:srgbClr val="F9EFDC"/>
          </a:solidFill>
          <a:ln/>
        </p:spPr>
      </p:sp>
      <p:sp>
        <p:nvSpPr>
          <p:cNvPr id="9" name="Text 7"/>
          <p:cNvSpPr/>
          <p:nvPr/>
        </p:nvSpPr>
        <p:spPr>
          <a:xfrm>
            <a:off x="365760" y="3214688"/>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02</a:t>
            </a:r>
            <a:endParaRPr lang="en-US" sz="1500" dirty="0"/>
          </a:p>
        </p:txBody>
      </p:sp>
      <p:sp>
        <p:nvSpPr>
          <p:cNvPr id="10" name="Text 8"/>
          <p:cNvSpPr/>
          <p:nvPr/>
        </p:nvSpPr>
        <p:spPr>
          <a:xfrm>
            <a:off x="914400" y="3086100"/>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Bespaar Energie</a:t>
            </a:r>
            <a:endParaRPr lang="en-US" sz="1500" dirty="0"/>
          </a:p>
        </p:txBody>
      </p:sp>
      <p:sp>
        <p:nvSpPr>
          <p:cNvPr id="11" name="Text 9"/>
          <p:cNvSpPr/>
          <p:nvPr/>
        </p:nvSpPr>
        <p:spPr>
          <a:xfrm>
            <a:off x="914400" y="3343275"/>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Verminder jou energie-voetspoor deur doeltreffende toestelle, slim gewoontes en hernubare bronne. Elke kilowatt wat bespaar word, beskerm ons omgewing.</a:t>
            </a:r>
            <a:endParaRPr lang="en-US" sz="1000" dirty="0"/>
          </a:p>
        </p:txBody>
      </p:sp>
      <p:sp>
        <p:nvSpPr>
          <p:cNvPr id="12" name="Shape 10"/>
          <p:cNvSpPr/>
          <p:nvPr/>
        </p:nvSpPr>
        <p:spPr>
          <a:xfrm>
            <a:off x="274320" y="3857625"/>
            <a:ext cx="548640" cy="514350"/>
          </a:xfrm>
          <a:prstGeom prst="ellipse">
            <a:avLst/>
          </a:prstGeom>
          <a:solidFill>
            <a:srgbClr val="F9EFDC"/>
          </a:solidFill>
          <a:ln/>
        </p:spPr>
      </p:sp>
      <p:sp>
        <p:nvSpPr>
          <p:cNvPr id="13" name="Text 11"/>
          <p:cNvSpPr/>
          <p:nvPr/>
        </p:nvSpPr>
        <p:spPr>
          <a:xfrm>
            <a:off x="365760" y="3986213"/>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03</a:t>
            </a:r>
            <a:endParaRPr lang="en-US" sz="1500" dirty="0"/>
          </a:p>
        </p:txBody>
      </p:sp>
      <p:sp>
        <p:nvSpPr>
          <p:cNvPr id="14" name="Text 12"/>
          <p:cNvSpPr/>
          <p:nvPr/>
        </p:nvSpPr>
        <p:spPr>
          <a:xfrm>
            <a:off x="914400" y="3857625"/>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Volhoubare Keuses</a:t>
            </a:r>
            <a:endParaRPr lang="en-US" sz="1500" dirty="0"/>
          </a:p>
        </p:txBody>
      </p:sp>
      <p:sp>
        <p:nvSpPr>
          <p:cNvPr id="15" name="Text 13"/>
          <p:cNvSpPr/>
          <p:nvPr/>
        </p:nvSpPr>
        <p:spPr>
          <a:xfrm>
            <a:off x="914400" y="4114800"/>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Kies vir omgewingsvriendelike produkte, ondersteun ondernemings en neem besluite wat die omgewingsimpak verminder en volhoubaarheid bevorder.</a:t>
            </a:r>
            <a:endParaRPr lang="en-US" sz="1000" dirty="0"/>
          </a:p>
        </p:txBody>
      </p:sp>
      <p:pic>
        <p:nvPicPr>
          <p:cNvPr id="16" name="Image 0" descr="https://images.pexels.com/photos/32716291/pexels-photo-32716291.jpeg?auto=compress&amp;cs=tinysrgb&amp;fit=crop&amp;h=1200&amp;w=800">    </p:cNvPr>
          <p:cNvPicPr>
            <a:picLocks noChangeAspect="1"/>
          </p:cNvPicPr>
          <p:nvPr/>
        </p:nvPicPr>
        <p:blipFill>
          <a:blip r:embed="rId2"/>
          <a:stretch>
            <a:fillRect/>
          </a:stretch>
        </p:blipFill>
        <p:spPr>
          <a:xfrm>
            <a:off x="5669280" y="1131570"/>
            <a:ext cx="3200400" cy="3600450"/>
          </a:xfrm>
          <a:prstGeom prst="rect">
            <a:avLst/>
          </a:prstGeom>
        </p:spPr>
      </p:pic>
      <p:sp>
        <p:nvSpPr>
          <p:cNvPr id="17" name="Text 14"/>
          <p:cNvSpPr/>
          <p:nvPr/>
        </p:nvSpPr>
        <p:spPr>
          <a:xfrm>
            <a:off x="5760720" y="4371975"/>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Google</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360045"/>
            <a:ext cx="8229600" cy="457200"/>
          </a:xfrm>
          <a:prstGeom prst="rect">
            <a:avLst/>
          </a:prstGeom>
          <a:noFill/>
          <a:ln/>
        </p:spPr>
        <p:txBody>
          <a:bodyPr wrap="square" rtlCol="0" anchor="b"/>
          <a:lstStyle/>
          <a:p>
            <a:pPr indent="0" marL="0">
              <a:lnSpc>
                <a:spcPts val="3500"/>
              </a:lnSpc>
              <a:buNone/>
            </a:pPr>
            <a:r>
              <a:rPr lang="en-US" sz="3000" b="1" dirty="0">
                <a:solidFill>
                  <a:srgbClr val="000000"/>
                </a:solidFill>
                <a:latin typeface="Plus Jakarta Sans" pitchFamily="34" charset="0"/>
                <a:ea typeface="Plus Jakarta Sans" pitchFamily="34" charset="-122"/>
                <a:cs typeface="Plus Jakarta Sans" pitchFamily="34" charset="-120"/>
              </a:rPr>
              <a:t>Inhoudsopgawe</a:t>
            </a:r>
            <a:endParaRPr lang="en-US" sz="3000" dirty="0"/>
          </a:p>
        </p:txBody>
      </p:sp>
      <p:pic>
        <p:nvPicPr>
          <p:cNvPr id="3" name="Image 0" descr="https://djgurnpwsdoqjscwqbsj.supabase.co/storage/v1/object/public/presentation-templates-data/section16_tableOfCont_box.png">    </p:cNvPr>
          <p:cNvPicPr>
            <a:picLocks noChangeAspect="1"/>
          </p:cNvPicPr>
          <p:nvPr/>
        </p:nvPicPr>
        <p:blipFill>
          <a:blip r:embed="rId2"/>
          <a:stretch>
            <a:fillRect/>
          </a:stretch>
        </p:blipFill>
        <p:spPr>
          <a:xfrm>
            <a:off x="182880" y="1028700"/>
            <a:ext cx="4206240" cy="514350"/>
          </a:xfrm>
          <a:prstGeom prst="rect">
            <a:avLst/>
          </a:prstGeom>
        </p:spPr>
      </p:pic>
      <p:pic>
        <p:nvPicPr>
          <p:cNvPr id="4" name="Image 1" descr="https://djgurnpwsdoqjscwqbsj.supabase.co/storage/v1/object/public/presentation-templates-data/section16_no_box.png">    </p:cNvPr>
          <p:cNvPicPr>
            <a:picLocks noChangeAspect="1"/>
          </p:cNvPicPr>
          <p:nvPr/>
        </p:nvPicPr>
        <p:blipFill>
          <a:blip r:embed="rId3"/>
          <a:stretch>
            <a:fillRect/>
          </a:stretch>
        </p:blipFill>
        <p:spPr>
          <a:xfrm>
            <a:off x="274320" y="1080135"/>
            <a:ext cx="411480" cy="411480"/>
          </a:xfrm>
          <a:prstGeom prst="rect">
            <a:avLst/>
          </a:prstGeom>
        </p:spPr>
      </p:pic>
      <p:sp>
        <p:nvSpPr>
          <p:cNvPr id="5" name="Text 1"/>
          <p:cNvSpPr/>
          <p:nvPr/>
        </p:nvSpPr>
        <p:spPr>
          <a:xfrm>
            <a:off x="274320" y="113157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01</a:t>
            </a:r>
            <a:endParaRPr lang="en-US" sz="1300" dirty="0"/>
          </a:p>
        </p:txBody>
      </p:sp>
      <p:sp>
        <p:nvSpPr>
          <p:cNvPr id="6" name="Text 2"/>
          <p:cNvSpPr/>
          <p:nvPr/>
        </p:nvSpPr>
        <p:spPr>
          <a:xfrm>
            <a:off x="731520" y="108013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Aarde se brose balans</a:t>
            </a:r>
            <a:endParaRPr lang="en-US" sz="1300" dirty="0"/>
          </a:p>
        </p:txBody>
      </p:sp>
      <p:pic>
        <p:nvPicPr>
          <p:cNvPr id="7" name="Image 2" descr="https://djgurnpwsdoqjscwqbsj.supabase.co/storage/v1/object/public/presentation-templates-data/section16_Button%20Arrow.png">    </p:cNvPr>
          <p:cNvPicPr>
            <a:picLocks noChangeAspect="1"/>
          </p:cNvPicPr>
          <p:nvPr/>
        </p:nvPicPr>
        <p:blipFill>
          <a:blip r:embed="rId4"/>
          <a:stretch>
            <a:fillRect/>
          </a:stretch>
        </p:blipFill>
        <p:spPr>
          <a:xfrm>
            <a:off x="4069080" y="1157288"/>
            <a:ext cx="274320" cy="257175"/>
          </a:xfrm>
          <a:prstGeom prst="rect">
            <a:avLst/>
          </a:prstGeom>
        </p:spPr>
      </p:pic>
      <p:pic>
        <p:nvPicPr>
          <p:cNvPr id="8" name="Image 3" descr="https://djgurnpwsdoqjscwqbsj.supabase.co/storage/v1/object/public/presentation-templates-data/section16_tableOfCont_box.png">    </p:cNvPr>
          <p:cNvPicPr>
            <a:picLocks noChangeAspect="1"/>
          </p:cNvPicPr>
          <p:nvPr/>
        </p:nvPicPr>
        <p:blipFill>
          <a:blip r:embed="rId5"/>
          <a:stretch>
            <a:fillRect/>
          </a:stretch>
        </p:blipFill>
        <p:spPr>
          <a:xfrm>
            <a:off x="4480560" y="1028700"/>
            <a:ext cx="4206240" cy="514350"/>
          </a:xfrm>
          <a:prstGeom prst="rect">
            <a:avLst/>
          </a:prstGeom>
        </p:spPr>
      </p:pic>
      <p:pic>
        <p:nvPicPr>
          <p:cNvPr id="9" name="Image 4" descr="https://djgurnpwsdoqjscwqbsj.supabase.co/storage/v1/object/public/presentation-templates-data/section16_no_box.png">    </p:cNvPr>
          <p:cNvPicPr>
            <a:picLocks noChangeAspect="1"/>
          </p:cNvPicPr>
          <p:nvPr/>
        </p:nvPicPr>
        <p:blipFill>
          <a:blip r:embed="rId6"/>
          <a:stretch>
            <a:fillRect/>
          </a:stretch>
        </p:blipFill>
        <p:spPr>
          <a:xfrm>
            <a:off x="4572000" y="1080135"/>
            <a:ext cx="411480" cy="411480"/>
          </a:xfrm>
          <a:prstGeom prst="rect">
            <a:avLst/>
          </a:prstGeom>
        </p:spPr>
      </p:pic>
      <p:sp>
        <p:nvSpPr>
          <p:cNvPr id="10" name="Text 3"/>
          <p:cNvSpPr/>
          <p:nvPr/>
        </p:nvSpPr>
        <p:spPr>
          <a:xfrm>
            <a:off x="4572000" y="113157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02</a:t>
            </a:r>
            <a:endParaRPr lang="en-US" sz="1300" dirty="0"/>
          </a:p>
        </p:txBody>
      </p:sp>
      <p:sp>
        <p:nvSpPr>
          <p:cNvPr id="11" name="Text 4"/>
          <p:cNvSpPr/>
          <p:nvPr/>
        </p:nvSpPr>
        <p:spPr>
          <a:xfrm>
            <a:off x="5029200" y="108013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Ontbossing: 'n Dreigende Bedreiging</a:t>
            </a:r>
            <a:endParaRPr lang="en-US" sz="1300" dirty="0"/>
          </a:p>
        </p:txBody>
      </p:sp>
      <p:pic>
        <p:nvPicPr>
          <p:cNvPr id="12" name="Image 5" descr="https://djgurnpwsdoqjscwqbsj.supabase.co/storage/v1/object/public/presentation-templates-data/section16_Button%20Arrow.png">    </p:cNvPr>
          <p:cNvPicPr>
            <a:picLocks noChangeAspect="1"/>
          </p:cNvPicPr>
          <p:nvPr/>
        </p:nvPicPr>
        <p:blipFill>
          <a:blip r:embed="rId7"/>
          <a:stretch>
            <a:fillRect/>
          </a:stretch>
        </p:blipFill>
        <p:spPr>
          <a:xfrm>
            <a:off x="8366760" y="1157288"/>
            <a:ext cx="274320" cy="257175"/>
          </a:xfrm>
          <a:prstGeom prst="rect">
            <a:avLst/>
          </a:prstGeom>
        </p:spPr>
      </p:pic>
      <p:pic>
        <p:nvPicPr>
          <p:cNvPr id="13" name="Image 6" descr="https://djgurnpwsdoqjscwqbsj.supabase.co/storage/v1/object/public/presentation-templates-data/section16_tableOfCont_box.png">    </p:cNvPr>
          <p:cNvPicPr>
            <a:picLocks noChangeAspect="1"/>
          </p:cNvPicPr>
          <p:nvPr/>
        </p:nvPicPr>
        <p:blipFill>
          <a:blip r:embed="rId8"/>
          <a:stretch>
            <a:fillRect/>
          </a:stretch>
        </p:blipFill>
        <p:spPr>
          <a:xfrm>
            <a:off x="182880" y="1748790"/>
            <a:ext cx="4206240" cy="514350"/>
          </a:xfrm>
          <a:prstGeom prst="rect">
            <a:avLst/>
          </a:prstGeom>
        </p:spPr>
      </p:pic>
      <p:pic>
        <p:nvPicPr>
          <p:cNvPr id="14" name="Image 7" descr="https://djgurnpwsdoqjscwqbsj.supabase.co/storage/v1/object/public/presentation-templates-data/section16_no_box.png">    </p:cNvPr>
          <p:cNvPicPr>
            <a:picLocks noChangeAspect="1"/>
          </p:cNvPicPr>
          <p:nvPr/>
        </p:nvPicPr>
        <p:blipFill>
          <a:blip r:embed="rId9"/>
          <a:stretch>
            <a:fillRect/>
          </a:stretch>
        </p:blipFill>
        <p:spPr>
          <a:xfrm>
            <a:off x="274320" y="1800225"/>
            <a:ext cx="411480" cy="411480"/>
          </a:xfrm>
          <a:prstGeom prst="rect">
            <a:avLst/>
          </a:prstGeom>
        </p:spPr>
      </p:pic>
      <p:sp>
        <p:nvSpPr>
          <p:cNvPr id="15" name="Text 5"/>
          <p:cNvSpPr/>
          <p:nvPr/>
        </p:nvSpPr>
        <p:spPr>
          <a:xfrm>
            <a:off x="274320" y="185166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03</a:t>
            </a:r>
            <a:endParaRPr lang="en-US" sz="1300" dirty="0"/>
          </a:p>
        </p:txBody>
      </p:sp>
      <p:sp>
        <p:nvSpPr>
          <p:cNvPr id="16" name="Text 6"/>
          <p:cNvSpPr/>
          <p:nvPr/>
        </p:nvSpPr>
        <p:spPr>
          <a:xfrm>
            <a:off x="731520" y="180022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Besoedeling se deurdringende impak</a:t>
            </a:r>
            <a:endParaRPr lang="en-US" sz="1300" dirty="0"/>
          </a:p>
        </p:txBody>
      </p:sp>
      <p:pic>
        <p:nvPicPr>
          <p:cNvPr id="17" name="Image 8" descr="https://djgurnpwsdoqjscwqbsj.supabase.co/storage/v1/object/public/presentation-templates-data/section16_Button%20Arrow.png">    </p:cNvPr>
          <p:cNvPicPr>
            <a:picLocks noChangeAspect="1"/>
          </p:cNvPicPr>
          <p:nvPr/>
        </p:nvPicPr>
        <p:blipFill>
          <a:blip r:embed="rId10"/>
          <a:stretch>
            <a:fillRect/>
          </a:stretch>
        </p:blipFill>
        <p:spPr>
          <a:xfrm>
            <a:off x="4069080" y="1877378"/>
            <a:ext cx="274320" cy="257175"/>
          </a:xfrm>
          <a:prstGeom prst="rect">
            <a:avLst/>
          </a:prstGeom>
        </p:spPr>
      </p:pic>
      <p:pic>
        <p:nvPicPr>
          <p:cNvPr id="18" name="Image 9" descr="https://djgurnpwsdoqjscwqbsj.supabase.co/storage/v1/object/public/presentation-templates-data/section16_tableOfCont_box.png">    </p:cNvPr>
          <p:cNvPicPr>
            <a:picLocks noChangeAspect="1"/>
          </p:cNvPicPr>
          <p:nvPr/>
        </p:nvPicPr>
        <p:blipFill>
          <a:blip r:embed="rId11"/>
          <a:stretch>
            <a:fillRect/>
          </a:stretch>
        </p:blipFill>
        <p:spPr>
          <a:xfrm>
            <a:off x="4480560" y="1748790"/>
            <a:ext cx="4206240" cy="514350"/>
          </a:xfrm>
          <a:prstGeom prst="rect">
            <a:avLst/>
          </a:prstGeom>
        </p:spPr>
      </p:pic>
      <p:pic>
        <p:nvPicPr>
          <p:cNvPr id="19" name="Image 10" descr="https://djgurnpwsdoqjscwqbsj.supabase.co/storage/v1/object/public/presentation-templates-data/section16_no_box.png">    </p:cNvPr>
          <p:cNvPicPr>
            <a:picLocks noChangeAspect="1"/>
          </p:cNvPicPr>
          <p:nvPr/>
        </p:nvPicPr>
        <p:blipFill>
          <a:blip r:embed="rId12"/>
          <a:stretch>
            <a:fillRect/>
          </a:stretch>
        </p:blipFill>
        <p:spPr>
          <a:xfrm>
            <a:off x="4572000" y="1800225"/>
            <a:ext cx="411480" cy="411480"/>
          </a:xfrm>
          <a:prstGeom prst="rect">
            <a:avLst/>
          </a:prstGeom>
        </p:spPr>
      </p:pic>
      <p:sp>
        <p:nvSpPr>
          <p:cNvPr id="20" name="Text 7"/>
          <p:cNvSpPr/>
          <p:nvPr/>
        </p:nvSpPr>
        <p:spPr>
          <a:xfrm>
            <a:off x="4572000" y="185166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04</a:t>
            </a:r>
            <a:endParaRPr lang="en-US" sz="1300" dirty="0"/>
          </a:p>
        </p:txBody>
      </p:sp>
      <p:sp>
        <p:nvSpPr>
          <p:cNvPr id="21" name="Text 8"/>
          <p:cNvSpPr/>
          <p:nvPr/>
        </p:nvSpPr>
        <p:spPr>
          <a:xfrm>
            <a:off x="5029200" y="180022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Klimaatkrisis: Tikkende klok</a:t>
            </a:r>
            <a:endParaRPr lang="en-US" sz="1300" dirty="0"/>
          </a:p>
        </p:txBody>
      </p:sp>
      <p:pic>
        <p:nvPicPr>
          <p:cNvPr id="22" name="Image 11" descr="https://djgurnpwsdoqjscwqbsj.supabase.co/storage/v1/object/public/presentation-templates-data/section16_Button%20Arrow.png">    </p:cNvPr>
          <p:cNvPicPr>
            <a:picLocks noChangeAspect="1"/>
          </p:cNvPicPr>
          <p:nvPr/>
        </p:nvPicPr>
        <p:blipFill>
          <a:blip r:embed="rId13"/>
          <a:stretch>
            <a:fillRect/>
          </a:stretch>
        </p:blipFill>
        <p:spPr>
          <a:xfrm>
            <a:off x="8366760" y="1877378"/>
            <a:ext cx="274320" cy="257175"/>
          </a:xfrm>
          <a:prstGeom prst="rect">
            <a:avLst/>
          </a:prstGeom>
        </p:spPr>
      </p:pic>
      <p:pic>
        <p:nvPicPr>
          <p:cNvPr id="23" name="Image 12" descr="https://djgurnpwsdoqjscwqbsj.supabase.co/storage/v1/object/public/presentation-templates-data/section16_tableOfCont_box.png">    </p:cNvPr>
          <p:cNvPicPr>
            <a:picLocks noChangeAspect="1"/>
          </p:cNvPicPr>
          <p:nvPr/>
        </p:nvPicPr>
        <p:blipFill>
          <a:blip r:embed="rId14"/>
          <a:stretch>
            <a:fillRect/>
          </a:stretch>
        </p:blipFill>
        <p:spPr>
          <a:xfrm>
            <a:off x="182880" y="2468880"/>
            <a:ext cx="4206240" cy="514350"/>
          </a:xfrm>
          <a:prstGeom prst="rect">
            <a:avLst/>
          </a:prstGeom>
        </p:spPr>
      </p:pic>
      <p:pic>
        <p:nvPicPr>
          <p:cNvPr id="24" name="Image 13" descr="https://djgurnpwsdoqjscwqbsj.supabase.co/storage/v1/object/public/presentation-templates-data/section16_no_box.png">    </p:cNvPr>
          <p:cNvPicPr>
            <a:picLocks noChangeAspect="1"/>
          </p:cNvPicPr>
          <p:nvPr/>
        </p:nvPicPr>
        <p:blipFill>
          <a:blip r:embed="rId15"/>
          <a:stretch>
            <a:fillRect/>
          </a:stretch>
        </p:blipFill>
        <p:spPr>
          <a:xfrm>
            <a:off x="274320" y="2520315"/>
            <a:ext cx="411480" cy="411480"/>
          </a:xfrm>
          <a:prstGeom prst="rect">
            <a:avLst/>
          </a:prstGeom>
        </p:spPr>
      </p:pic>
      <p:sp>
        <p:nvSpPr>
          <p:cNvPr id="25" name="Text 9"/>
          <p:cNvSpPr/>
          <p:nvPr/>
        </p:nvSpPr>
        <p:spPr>
          <a:xfrm>
            <a:off x="274320" y="257175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05</a:t>
            </a:r>
            <a:endParaRPr lang="en-US" sz="1300" dirty="0"/>
          </a:p>
        </p:txBody>
      </p:sp>
      <p:sp>
        <p:nvSpPr>
          <p:cNvPr id="26" name="Text 10"/>
          <p:cNvSpPr/>
          <p:nvPr/>
        </p:nvSpPr>
        <p:spPr>
          <a:xfrm>
            <a:off x="731520" y="252031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Herwinning: 'n Groener Pad</a:t>
            </a:r>
            <a:endParaRPr lang="en-US" sz="1300" dirty="0"/>
          </a:p>
        </p:txBody>
      </p:sp>
      <p:pic>
        <p:nvPicPr>
          <p:cNvPr id="27" name="Image 14" descr="https://djgurnpwsdoqjscwqbsj.supabase.co/storage/v1/object/public/presentation-templates-data/section16_Button%20Arrow.png">    </p:cNvPr>
          <p:cNvPicPr>
            <a:picLocks noChangeAspect="1"/>
          </p:cNvPicPr>
          <p:nvPr/>
        </p:nvPicPr>
        <p:blipFill>
          <a:blip r:embed="rId16"/>
          <a:stretch>
            <a:fillRect/>
          </a:stretch>
        </p:blipFill>
        <p:spPr>
          <a:xfrm>
            <a:off x="4069080" y="2597468"/>
            <a:ext cx="274320" cy="257175"/>
          </a:xfrm>
          <a:prstGeom prst="rect">
            <a:avLst/>
          </a:prstGeom>
        </p:spPr>
      </p:pic>
      <p:pic>
        <p:nvPicPr>
          <p:cNvPr id="28" name="Image 15" descr="https://djgurnpwsdoqjscwqbsj.supabase.co/storage/v1/object/public/presentation-templates-data/section16_tableOfCont_box.png">    </p:cNvPr>
          <p:cNvPicPr>
            <a:picLocks noChangeAspect="1"/>
          </p:cNvPicPr>
          <p:nvPr/>
        </p:nvPicPr>
        <p:blipFill>
          <a:blip r:embed="rId17"/>
          <a:stretch>
            <a:fillRect/>
          </a:stretch>
        </p:blipFill>
        <p:spPr>
          <a:xfrm>
            <a:off x="4480560" y="2468880"/>
            <a:ext cx="4206240" cy="514350"/>
          </a:xfrm>
          <a:prstGeom prst="rect">
            <a:avLst/>
          </a:prstGeom>
        </p:spPr>
      </p:pic>
      <p:pic>
        <p:nvPicPr>
          <p:cNvPr id="29" name="Image 16" descr="https://djgurnpwsdoqjscwqbsj.supabase.co/storage/v1/object/public/presentation-templates-data/section16_no_box.png">    </p:cNvPr>
          <p:cNvPicPr>
            <a:picLocks noChangeAspect="1"/>
          </p:cNvPicPr>
          <p:nvPr/>
        </p:nvPicPr>
        <p:blipFill>
          <a:blip r:embed="rId18"/>
          <a:stretch>
            <a:fillRect/>
          </a:stretch>
        </p:blipFill>
        <p:spPr>
          <a:xfrm>
            <a:off x="4572000" y="2520315"/>
            <a:ext cx="411480" cy="411480"/>
          </a:xfrm>
          <a:prstGeom prst="rect">
            <a:avLst/>
          </a:prstGeom>
        </p:spPr>
      </p:pic>
      <p:sp>
        <p:nvSpPr>
          <p:cNvPr id="30" name="Text 11"/>
          <p:cNvSpPr/>
          <p:nvPr/>
        </p:nvSpPr>
        <p:spPr>
          <a:xfrm>
            <a:off x="4572000" y="257175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06</a:t>
            </a:r>
            <a:endParaRPr lang="en-US" sz="1300" dirty="0"/>
          </a:p>
        </p:txBody>
      </p:sp>
      <p:sp>
        <p:nvSpPr>
          <p:cNvPr id="31" name="Text 12"/>
          <p:cNvSpPr/>
          <p:nvPr/>
        </p:nvSpPr>
        <p:spPr>
          <a:xfrm>
            <a:off x="5029200" y="252031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Aandryf die Toekoms: Hernubare Energie</a:t>
            </a:r>
            <a:endParaRPr lang="en-US" sz="1300" dirty="0"/>
          </a:p>
        </p:txBody>
      </p:sp>
      <p:pic>
        <p:nvPicPr>
          <p:cNvPr id="32" name="Image 17" descr="https://djgurnpwsdoqjscwqbsj.supabase.co/storage/v1/object/public/presentation-templates-data/section16_Button%20Arrow.png">    </p:cNvPr>
          <p:cNvPicPr>
            <a:picLocks noChangeAspect="1"/>
          </p:cNvPicPr>
          <p:nvPr/>
        </p:nvPicPr>
        <p:blipFill>
          <a:blip r:embed="rId19"/>
          <a:stretch>
            <a:fillRect/>
          </a:stretch>
        </p:blipFill>
        <p:spPr>
          <a:xfrm>
            <a:off x="8366760" y="2597468"/>
            <a:ext cx="274320" cy="257175"/>
          </a:xfrm>
          <a:prstGeom prst="rect">
            <a:avLst/>
          </a:prstGeom>
        </p:spPr>
      </p:pic>
      <p:pic>
        <p:nvPicPr>
          <p:cNvPr id="33" name="Image 18" descr="https://djgurnpwsdoqjscwqbsj.supabase.co/storage/v1/object/public/presentation-templates-data/section16_tableOfCont_box.png">    </p:cNvPr>
          <p:cNvPicPr>
            <a:picLocks noChangeAspect="1"/>
          </p:cNvPicPr>
          <p:nvPr/>
        </p:nvPicPr>
        <p:blipFill>
          <a:blip r:embed="rId20"/>
          <a:stretch>
            <a:fillRect/>
          </a:stretch>
        </p:blipFill>
        <p:spPr>
          <a:xfrm>
            <a:off x="182880" y="3188970"/>
            <a:ext cx="4206240" cy="514350"/>
          </a:xfrm>
          <a:prstGeom prst="rect">
            <a:avLst/>
          </a:prstGeom>
        </p:spPr>
      </p:pic>
      <p:pic>
        <p:nvPicPr>
          <p:cNvPr id="34" name="Image 19" descr="https://djgurnpwsdoqjscwqbsj.supabase.co/storage/v1/object/public/presentation-templates-data/section16_no_box.png">    </p:cNvPr>
          <p:cNvPicPr>
            <a:picLocks noChangeAspect="1"/>
          </p:cNvPicPr>
          <p:nvPr/>
        </p:nvPicPr>
        <p:blipFill>
          <a:blip r:embed="rId21"/>
          <a:stretch>
            <a:fillRect/>
          </a:stretch>
        </p:blipFill>
        <p:spPr>
          <a:xfrm>
            <a:off x="274320" y="3240405"/>
            <a:ext cx="411480" cy="411480"/>
          </a:xfrm>
          <a:prstGeom prst="rect">
            <a:avLst/>
          </a:prstGeom>
        </p:spPr>
      </p:pic>
      <p:sp>
        <p:nvSpPr>
          <p:cNvPr id="35" name="Text 13"/>
          <p:cNvSpPr/>
          <p:nvPr/>
        </p:nvSpPr>
        <p:spPr>
          <a:xfrm>
            <a:off x="274320" y="329184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07</a:t>
            </a:r>
            <a:endParaRPr lang="en-US" sz="1300" dirty="0"/>
          </a:p>
        </p:txBody>
      </p:sp>
      <p:sp>
        <p:nvSpPr>
          <p:cNvPr id="36" name="Text 14"/>
          <p:cNvSpPr/>
          <p:nvPr/>
        </p:nvSpPr>
        <p:spPr>
          <a:xfrm>
            <a:off x="731520" y="324040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Bewakers van Ons Planeet</a:t>
            </a:r>
            <a:endParaRPr lang="en-US" sz="1300" dirty="0"/>
          </a:p>
        </p:txBody>
      </p:sp>
      <p:pic>
        <p:nvPicPr>
          <p:cNvPr id="37" name="Image 20" descr="https://djgurnpwsdoqjscwqbsj.supabase.co/storage/v1/object/public/presentation-templates-data/section16_Button%20Arrow.png">    </p:cNvPr>
          <p:cNvPicPr>
            <a:picLocks noChangeAspect="1"/>
          </p:cNvPicPr>
          <p:nvPr/>
        </p:nvPicPr>
        <p:blipFill>
          <a:blip r:embed="rId22"/>
          <a:stretch>
            <a:fillRect/>
          </a:stretch>
        </p:blipFill>
        <p:spPr>
          <a:xfrm>
            <a:off x="4069080" y="3317558"/>
            <a:ext cx="274320" cy="257175"/>
          </a:xfrm>
          <a:prstGeom prst="rect">
            <a:avLst/>
          </a:prstGeom>
        </p:spPr>
      </p:pic>
      <p:pic>
        <p:nvPicPr>
          <p:cNvPr id="38" name="Image 21" descr="https://djgurnpwsdoqjscwqbsj.supabase.co/storage/v1/object/public/presentation-templates-data/section16_tableOfCont_box.png">    </p:cNvPr>
          <p:cNvPicPr>
            <a:picLocks noChangeAspect="1"/>
          </p:cNvPicPr>
          <p:nvPr/>
        </p:nvPicPr>
        <p:blipFill>
          <a:blip r:embed="rId23"/>
          <a:stretch>
            <a:fillRect/>
          </a:stretch>
        </p:blipFill>
        <p:spPr>
          <a:xfrm>
            <a:off x="4480560" y="3188970"/>
            <a:ext cx="4206240" cy="514350"/>
          </a:xfrm>
          <a:prstGeom prst="rect">
            <a:avLst/>
          </a:prstGeom>
        </p:spPr>
      </p:pic>
      <p:pic>
        <p:nvPicPr>
          <p:cNvPr id="39" name="Image 22" descr="https://djgurnpwsdoqjscwqbsj.supabase.co/storage/v1/object/public/presentation-templates-data/section16_no_box.png">    </p:cNvPr>
          <p:cNvPicPr>
            <a:picLocks noChangeAspect="1"/>
          </p:cNvPicPr>
          <p:nvPr/>
        </p:nvPicPr>
        <p:blipFill>
          <a:blip r:embed="rId24"/>
          <a:stretch>
            <a:fillRect/>
          </a:stretch>
        </p:blipFill>
        <p:spPr>
          <a:xfrm>
            <a:off x="4572000" y="3240405"/>
            <a:ext cx="411480" cy="411480"/>
          </a:xfrm>
          <a:prstGeom prst="rect">
            <a:avLst/>
          </a:prstGeom>
        </p:spPr>
      </p:pic>
      <p:sp>
        <p:nvSpPr>
          <p:cNvPr id="40" name="Text 15"/>
          <p:cNvSpPr/>
          <p:nvPr/>
        </p:nvSpPr>
        <p:spPr>
          <a:xfrm>
            <a:off x="4572000" y="329184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08</a:t>
            </a:r>
            <a:endParaRPr lang="en-US" sz="1300" dirty="0"/>
          </a:p>
        </p:txBody>
      </p:sp>
      <p:sp>
        <p:nvSpPr>
          <p:cNvPr id="41" name="Text 16"/>
          <p:cNvSpPr/>
          <p:nvPr/>
        </p:nvSpPr>
        <p:spPr>
          <a:xfrm>
            <a:off x="5029200" y="324040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Omgewingsvriendelike Lewenstydlyn</a:t>
            </a:r>
            <a:endParaRPr lang="en-US" sz="1300" dirty="0"/>
          </a:p>
        </p:txBody>
      </p:sp>
      <p:pic>
        <p:nvPicPr>
          <p:cNvPr id="42" name="Image 23" descr="https://djgurnpwsdoqjscwqbsj.supabase.co/storage/v1/object/public/presentation-templates-data/section16_Button%20Arrow.png">    </p:cNvPr>
          <p:cNvPicPr>
            <a:picLocks noChangeAspect="1"/>
          </p:cNvPicPr>
          <p:nvPr/>
        </p:nvPicPr>
        <p:blipFill>
          <a:blip r:embed="rId25"/>
          <a:stretch>
            <a:fillRect/>
          </a:stretch>
        </p:blipFill>
        <p:spPr>
          <a:xfrm>
            <a:off x="8366760" y="3317558"/>
            <a:ext cx="274320" cy="2571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5486400" cy="9144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'n Volhoubare Môre</a:t>
            </a:r>
            <a:endParaRPr lang="en-US" sz="3000" dirty="0"/>
          </a:p>
        </p:txBody>
      </p:sp>
      <p:sp>
        <p:nvSpPr>
          <p:cNvPr id="3" name="Text 1"/>
          <p:cNvSpPr/>
          <p:nvPr/>
        </p:nvSpPr>
        <p:spPr>
          <a:xfrm>
            <a:off x="274320" y="1285875"/>
            <a:ext cx="4572000" cy="914400"/>
          </a:xfrm>
          <a:prstGeom prst="rect">
            <a:avLst/>
          </a:prstGeom>
          <a:noFill/>
          <a:ln/>
        </p:spPr>
        <p:txBody>
          <a:bodyPr wrap="square" rtlCol="0" anchor="t"/>
          <a:lstStyle/>
          <a:p>
            <a:pPr indent="0" marL="0">
              <a:buNone/>
            </a:pPr>
            <a:r>
              <a:rPr lang="en-US" sz="1200" dirty="0">
                <a:solidFill>
                  <a:srgbClr val="000000"/>
                </a:solidFill>
                <a:latin typeface="Plus Jakarta Sans" pitchFamily="34" charset="0"/>
                <a:ea typeface="Plus Jakarta Sans" pitchFamily="34" charset="-122"/>
                <a:cs typeface="Plus Jakarta Sans" pitchFamily="34" charset="-120"/>
              </a:rPr>
              <a:t>Individue bemagtig om 'n gesonder, volhoubare planeet te skep deur bewuste keuses en kollektiewe optrede vir toekomstige geslagte.</a:t>
            </a:r>
            <a:endParaRPr lang="en-US" sz="1200" dirty="0"/>
          </a:p>
        </p:txBody>
      </p:sp>
      <p:sp>
        <p:nvSpPr>
          <p:cNvPr id="4" name="Shape 2"/>
          <p:cNvSpPr/>
          <p:nvPr/>
        </p:nvSpPr>
        <p:spPr>
          <a:xfrm>
            <a:off x="274320" y="2314575"/>
            <a:ext cx="548640" cy="514350"/>
          </a:xfrm>
          <a:prstGeom prst="ellipse">
            <a:avLst/>
          </a:prstGeom>
          <a:solidFill>
            <a:srgbClr val="F9EFDC"/>
          </a:solidFill>
          <a:ln/>
        </p:spPr>
      </p:sp>
      <p:sp>
        <p:nvSpPr>
          <p:cNvPr id="5" name="Text 3"/>
          <p:cNvSpPr/>
          <p:nvPr/>
        </p:nvSpPr>
        <p:spPr>
          <a:xfrm>
            <a:off x="365760" y="2443163"/>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04</a:t>
            </a:r>
            <a:endParaRPr lang="en-US" sz="1500" dirty="0"/>
          </a:p>
        </p:txBody>
      </p:sp>
      <p:sp>
        <p:nvSpPr>
          <p:cNvPr id="6" name="Text 4"/>
          <p:cNvSpPr/>
          <p:nvPr/>
        </p:nvSpPr>
        <p:spPr>
          <a:xfrm>
            <a:off x="914400" y="2314575"/>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Gemeenskapsaksie</a:t>
            </a:r>
            <a:endParaRPr lang="en-US" sz="1500" dirty="0"/>
          </a:p>
        </p:txBody>
      </p:sp>
      <p:sp>
        <p:nvSpPr>
          <p:cNvPr id="7" name="Text 5"/>
          <p:cNvSpPr/>
          <p:nvPr/>
        </p:nvSpPr>
        <p:spPr>
          <a:xfrm>
            <a:off x="914400" y="2571750"/>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Sluit aan deur plaaslike inisiatiewe, pleit vir verandering en inspireer ander om volhoubare praktyke aan te neem. Kollektiewe optrede versterk...</a:t>
            </a:r>
            <a:endParaRPr lang="en-US" sz="1000" dirty="0"/>
          </a:p>
        </p:txBody>
      </p:sp>
      <p:sp>
        <p:nvSpPr>
          <p:cNvPr id="8" name="Shape 6"/>
          <p:cNvSpPr/>
          <p:nvPr/>
        </p:nvSpPr>
        <p:spPr>
          <a:xfrm>
            <a:off x="274320" y="3086100"/>
            <a:ext cx="548640" cy="514350"/>
          </a:xfrm>
          <a:prstGeom prst="ellipse">
            <a:avLst/>
          </a:prstGeom>
          <a:solidFill>
            <a:srgbClr val="F9EFDC"/>
          </a:solidFill>
          <a:ln/>
        </p:spPr>
      </p:sp>
      <p:sp>
        <p:nvSpPr>
          <p:cNvPr id="9" name="Text 7"/>
          <p:cNvSpPr/>
          <p:nvPr/>
        </p:nvSpPr>
        <p:spPr>
          <a:xfrm>
            <a:off x="365760" y="3214688"/>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05</a:t>
            </a:r>
            <a:endParaRPr lang="en-US" sz="1500" dirty="0"/>
          </a:p>
        </p:txBody>
      </p:sp>
      <p:sp>
        <p:nvSpPr>
          <p:cNvPr id="10" name="Text 8"/>
          <p:cNvSpPr/>
          <p:nvPr/>
        </p:nvSpPr>
        <p:spPr>
          <a:xfrm>
            <a:off x="914400" y="3086100"/>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Opvoed en inspireer</a:t>
            </a:r>
            <a:endParaRPr lang="en-US" sz="1500" dirty="0"/>
          </a:p>
        </p:txBody>
      </p:sp>
      <p:sp>
        <p:nvSpPr>
          <p:cNvPr id="11" name="Text 9"/>
          <p:cNvSpPr/>
          <p:nvPr/>
        </p:nvSpPr>
        <p:spPr>
          <a:xfrm>
            <a:off x="914400" y="3343275"/>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Deel kennis, verhoogde bewustheid en bemagtig ander om omgewingsbewaarders te word. Onderwys is die sleutel tot langtermyn volhoubare lewe.</a:t>
            </a:r>
            <a:endParaRPr lang="en-US" sz="1000" dirty="0"/>
          </a:p>
        </p:txBody>
      </p:sp>
      <p:pic>
        <p:nvPicPr>
          <p:cNvPr id="12" name="Image 0" descr="https://images.pexels.com/photos/32716291/pexels-photo-32716291.jpeg?auto=compress&amp;cs=tinysrgb&amp;fit=crop&amp;h=1200&amp;w=800">    </p:cNvPr>
          <p:cNvPicPr>
            <a:picLocks noChangeAspect="1"/>
          </p:cNvPicPr>
          <p:nvPr/>
        </p:nvPicPr>
        <p:blipFill>
          <a:blip r:embed="rId2"/>
          <a:stretch>
            <a:fillRect/>
          </a:stretch>
        </p:blipFill>
        <p:spPr>
          <a:xfrm>
            <a:off x="5669280" y="1131570"/>
            <a:ext cx="3200400" cy="3600450"/>
          </a:xfrm>
          <a:prstGeom prst="rect">
            <a:avLst/>
          </a:prstGeom>
        </p:spPr>
      </p:pic>
      <p:sp>
        <p:nvSpPr>
          <p:cNvPr id="13" name="Text 10"/>
          <p:cNvSpPr/>
          <p:nvPr/>
        </p:nvSpPr>
        <p:spPr>
          <a:xfrm>
            <a:off x="5760720" y="4371975"/>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Google</a:t>
            </a:r>
            <a:endParaRPr lang="en-US"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360045"/>
            <a:ext cx="8229600" cy="457200"/>
          </a:xfrm>
          <a:prstGeom prst="rect">
            <a:avLst/>
          </a:prstGeom>
          <a:noFill/>
          <a:ln/>
        </p:spPr>
        <p:txBody>
          <a:bodyPr wrap="square" rtlCol="0" anchor="b"/>
          <a:lstStyle/>
          <a:p>
            <a:pPr indent="0" marL="0">
              <a:lnSpc>
                <a:spcPts val="3500"/>
              </a:lnSpc>
              <a:buNone/>
            </a:pPr>
            <a:r>
              <a:rPr lang="en-US" sz="3000" b="1" dirty="0">
                <a:solidFill>
                  <a:srgbClr val="000000"/>
                </a:solidFill>
                <a:latin typeface="Plus Jakarta Sans" pitchFamily="34" charset="0"/>
                <a:ea typeface="Plus Jakarta Sans" pitchFamily="34" charset="-122"/>
                <a:cs typeface="Plus Jakarta Sans" pitchFamily="34" charset="-120"/>
              </a:rPr>
              <a:t>Inhoudsopgawe</a:t>
            </a:r>
            <a:endParaRPr lang="en-US" sz="3000" dirty="0"/>
          </a:p>
        </p:txBody>
      </p:sp>
      <p:pic>
        <p:nvPicPr>
          <p:cNvPr id="3" name="Image 0" descr="https://djgurnpwsdoqjscwqbsj.supabase.co/storage/v1/object/public/presentation-templates-data/section16_tableOfCont_box.png">    </p:cNvPr>
          <p:cNvPicPr>
            <a:picLocks noChangeAspect="1"/>
          </p:cNvPicPr>
          <p:nvPr/>
        </p:nvPicPr>
        <p:blipFill>
          <a:blip r:embed="rId2"/>
          <a:stretch>
            <a:fillRect/>
          </a:stretch>
        </p:blipFill>
        <p:spPr>
          <a:xfrm>
            <a:off x="182880" y="1028700"/>
            <a:ext cx="4206240" cy="514350"/>
          </a:xfrm>
          <a:prstGeom prst="rect">
            <a:avLst/>
          </a:prstGeom>
        </p:spPr>
      </p:pic>
      <p:pic>
        <p:nvPicPr>
          <p:cNvPr id="4" name="Image 1" descr="https://djgurnpwsdoqjscwqbsj.supabase.co/storage/v1/object/public/presentation-templates-data/section16_no_box.png">    </p:cNvPr>
          <p:cNvPicPr>
            <a:picLocks noChangeAspect="1"/>
          </p:cNvPicPr>
          <p:nvPr/>
        </p:nvPicPr>
        <p:blipFill>
          <a:blip r:embed="rId3"/>
          <a:stretch>
            <a:fillRect/>
          </a:stretch>
        </p:blipFill>
        <p:spPr>
          <a:xfrm>
            <a:off x="274320" y="1080135"/>
            <a:ext cx="411480" cy="411480"/>
          </a:xfrm>
          <a:prstGeom prst="rect">
            <a:avLst/>
          </a:prstGeom>
        </p:spPr>
      </p:pic>
      <p:sp>
        <p:nvSpPr>
          <p:cNvPr id="5" name="Text 1"/>
          <p:cNvSpPr/>
          <p:nvPr/>
        </p:nvSpPr>
        <p:spPr>
          <a:xfrm>
            <a:off x="274320" y="113157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09</a:t>
            </a:r>
            <a:endParaRPr lang="en-US" sz="1300" dirty="0"/>
          </a:p>
        </p:txBody>
      </p:sp>
      <p:sp>
        <p:nvSpPr>
          <p:cNvPr id="6" name="Text 2"/>
          <p:cNvSpPr/>
          <p:nvPr/>
        </p:nvSpPr>
        <p:spPr>
          <a:xfrm>
            <a:off x="731520" y="108013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Omgewingsregulasies: Voordele en Nadele</a:t>
            </a:r>
            <a:endParaRPr lang="en-US" sz="1300" dirty="0"/>
          </a:p>
        </p:txBody>
      </p:sp>
      <p:pic>
        <p:nvPicPr>
          <p:cNvPr id="7" name="Image 2" descr="https://djgurnpwsdoqjscwqbsj.supabase.co/storage/v1/object/public/presentation-templates-data/section16_Button%20Arrow.png">    </p:cNvPr>
          <p:cNvPicPr>
            <a:picLocks noChangeAspect="1"/>
          </p:cNvPicPr>
          <p:nvPr/>
        </p:nvPicPr>
        <p:blipFill>
          <a:blip r:embed="rId4"/>
          <a:stretch>
            <a:fillRect/>
          </a:stretch>
        </p:blipFill>
        <p:spPr>
          <a:xfrm>
            <a:off x="4069080" y="1157288"/>
            <a:ext cx="274320" cy="257175"/>
          </a:xfrm>
          <a:prstGeom prst="rect">
            <a:avLst/>
          </a:prstGeom>
        </p:spPr>
      </p:pic>
      <p:pic>
        <p:nvPicPr>
          <p:cNvPr id="8" name="Image 3" descr="https://djgurnpwsdoqjscwqbsj.supabase.co/storage/v1/object/public/presentation-templates-data/section16_tableOfCont_box.png">    </p:cNvPr>
          <p:cNvPicPr>
            <a:picLocks noChangeAspect="1"/>
          </p:cNvPicPr>
          <p:nvPr/>
        </p:nvPicPr>
        <p:blipFill>
          <a:blip r:embed="rId5"/>
          <a:stretch>
            <a:fillRect/>
          </a:stretch>
        </p:blipFill>
        <p:spPr>
          <a:xfrm>
            <a:off x="4480560" y="1028700"/>
            <a:ext cx="4206240" cy="514350"/>
          </a:xfrm>
          <a:prstGeom prst="rect">
            <a:avLst/>
          </a:prstGeom>
        </p:spPr>
      </p:pic>
      <p:pic>
        <p:nvPicPr>
          <p:cNvPr id="9" name="Image 4" descr="https://djgurnpwsdoqjscwqbsj.supabase.co/storage/v1/object/public/presentation-templates-data/section16_no_box.png">    </p:cNvPr>
          <p:cNvPicPr>
            <a:picLocks noChangeAspect="1"/>
          </p:cNvPicPr>
          <p:nvPr/>
        </p:nvPicPr>
        <p:blipFill>
          <a:blip r:embed="rId6"/>
          <a:stretch>
            <a:fillRect/>
          </a:stretch>
        </p:blipFill>
        <p:spPr>
          <a:xfrm>
            <a:off x="4572000" y="1080135"/>
            <a:ext cx="411480" cy="411480"/>
          </a:xfrm>
          <a:prstGeom prst="rect">
            <a:avLst/>
          </a:prstGeom>
        </p:spPr>
      </p:pic>
      <p:sp>
        <p:nvSpPr>
          <p:cNvPr id="10" name="Text 3"/>
          <p:cNvSpPr/>
          <p:nvPr/>
        </p:nvSpPr>
        <p:spPr>
          <a:xfrm>
            <a:off x="4572000" y="1131570"/>
            <a:ext cx="411480" cy="360045"/>
          </a:xfrm>
          <a:prstGeom prst="rect">
            <a:avLst/>
          </a:prstGeom>
          <a:noFill/>
          <a:ln/>
        </p:spPr>
        <p:txBody>
          <a:bodyPr wrap="square" rtlCol="0" anchor="ctr"/>
          <a:lstStyle/>
          <a:p>
            <a:pPr algn="ctr" indent="0" marL="0">
              <a:buNone/>
            </a:pPr>
            <a:r>
              <a:rPr lang="en-US" sz="1300" b="1" dirty="0">
                <a:solidFill>
                  <a:srgbClr val="FFFFFF"/>
                </a:solidFill>
                <a:latin typeface="Plus Jakarta Sans" pitchFamily="34" charset="0"/>
                <a:ea typeface="Plus Jakarta Sans" pitchFamily="34" charset="-122"/>
                <a:cs typeface="Plus Jakarta Sans" pitchFamily="34" charset="-120"/>
              </a:rPr>
              <a:t>10</a:t>
            </a:r>
            <a:endParaRPr lang="en-US" sz="1300" dirty="0"/>
          </a:p>
        </p:txBody>
      </p:sp>
      <p:sp>
        <p:nvSpPr>
          <p:cNvPr id="11" name="Text 4"/>
          <p:cNvSpPr/>
          <p:nvPr/>
        </p:nvSpPr>
        <p:spPr>
          <a:xfrm>
            <a:off x="5029200" y="1080135"/>
            <a:ext cx="3017520" cy="411480"/>
          </a:xfrm>
          <a:prstGeom prst="rect">
            <a:avLst/>
          </a:prstGeom>
          <a:noFill/>
          <a:ln/>
        </p:spPr>
        <p:txBody>
          <a:bodyPr wrap="square" rtlCol="0" anchor="ctr"/>
          <a:lstStyle/>
          <a:p>
            <a:pPr algn="l" indent="0" marL="0">
              <a:buNone/>
            </a:pPr>
            <a:r>
              <a:rPr lang="en-US" sz="1300" b="1" dirty="0">
                <a:solidFill>
                  <a:srgbClr val="000000"/>
                </a:solidFill>
                <a:latin typeface="Plus Jakarta Sans" pitchFamily="34" charset="0"/>
                <a:ea typeface="Plus Jakarta Sans" pitchFamily="34" charset="-122"/>
                <a:cs typeface="Plus Jakarta Sans" pitchFamily="34" charset="-120"/>
              </a:rPr>
              <a:t>'n Volhoubare Môre</a:t>
            </a:r>
            <a:endParaRPr lang="en-US" sz="1300" dirty="0"/>
          </a:p>
        </p:txBody>
      </p:sp>
      <p:pic>
        <p:nvPicPr>
          <p:cNvPr id="12" name="Image 5" descr="https://djgurnpwsdoqjscwqbsj.supabase.co/storage/v1/object/public/presentation-templates-data/section16_Button%20Arrow.png">    </p:cNvPr>
          <p:cNvPicPr>
            <a:picLocks noChangeAspect="1"/>
          </p:cNvPicPr>
          <p:nvPr/>
        </p:nvPicPr>
        <p:blipFill>
          <a:blip r:embed="rId7"/>
          <a:stretch>
            <a:fillRect/>
          </a:stretch>
        </p:blipFill>
        <p:spPr>
          <a:xfrm>
            <a:off x="8366760" y="1157288"/>
            <a:ext cx="274320" cy="2571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5486400" cy="9144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Aarde se brose balans</a:t>
            </a:r>
            <a:endParaRPr lang="en-US" sz="3000" dirty="0"/>
          </a:p>
        </p:txBody>
      </p:sp>
      <p:sp>
        <p:nvSpPr>
          <p:cNvPr id="3" name="Text 1"/>
          <p:cNvSpPr/>
          <p:nvPr/>
        </p:nvSpPr>
        <p:spPr>
          <a:xfrm>
            <a:off x="274320" y="1285875"/>
            <a:ext cx="4572000" cy="914400"/>
          </a:xfrm>
          <a:prstGeom prst="rect">
            <a:avLst/>
          </a:prstGeom>
          <a:noFill/>
          <a:ln/>
        </p:spPr>
        <p:txBody>
          <a:bodyPr wrap="square" rtlCol="0" anchor="t"/>
          <a:lstStyle/>
          <a:p>
            <a:pPr indent="0" marL="0">
              <a:buNone/>
            </a:pPr>
            <a:r>
              <a:rPr lang="en-US" sz="1200" dirty="0">
                <a:solidFill>
                  <a:srgbClr val="000000"/>
                </a:solidFill>
                <a:latin typeface="Plus Jakarta Sans" pitchFamily="34" charset="0"/>
                <a:ea typeface="Plus Jakarta Sans" pitchFamily="34" charset="-122"/>
                <a:cs typeface="Plus Jakarta Sans" pitchFamily="34" charset="-120"/>
              </a:rPr>
              <a:t>Ons omgewing is 'n komplekse en onderling gekoppelde stelsel, noodsaaklik vir alle lewe, wat noukeurige oorweging en volhoubare praktyke vereis.</a:t>
            </a:r>
            <a:endParaRPr lang="en-US" sz="1200" dirty="0"/>
          </a:p>
        </p:txBody>
      </p:sp>
      <p:sp>
        <p:nvSpPr>
          <p:cNvPr id="4" name="Shape 2"/>
          <p:cNvSpPr/>
          <p:nvPr/>
        </p:nvSpPr>
        <p:spPr>
          <a:xfrm>
            <a:off x="274320" y="2314575"/>
            <a:ext cx="548640" cy="514350"/>
          </a:xfrm>
          <a:prstGeom prst="ellipse">
            <a:avLst/>
          </a:prstGeom>
          <a:solidFill>
            <a:srgbClr val="F9EFDC"/>
          </a:solidFill>
          <a:ln/>
        </p:spPr>
      </p:sp>
      <p:sp>
        <p:nvSpPr>
          <p:cNvPr id="5" name="Text 3"/>
          <p:cNvSpPr/>
          <p:nvPr/>
        </p:nvSpPr>
        <p:spPr>
          <a:xfrm>
            <a:off x="365760" y="2443163"/>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01</a:t>
            </a:r>
            <a:endParaRPr lang="en-US" sz="1500" dirty="0"/>
          </a:p>
        </p:txBody>
      </p:sp>
      <p:sp>
        <p:nvSpPr>
          <p:cNvPr id="6" name="Text 4"/>
          <p:cNvSpPr/>
          <p:nvPr/>
        </p:nvSpPr>
        <p:spPr>
          <a:xfrm>
            <a:off x="914400" y="2314575"/>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Verlies aan biodiversiteit</a:t>
            </a:r>
            <a:endParaRPr lang="en-US" sz="1500" dirty="0"/>
          </a:p>
        </p:txBody>
      </p:sp>
      <p:sp>
        <p:nvSpPr>
          <p:cNvPr id="7" name="Text 5"/>
          <p:cNvSpPr/>
          <p:nvPr/>
        </p:nvSpPr>
        <p:spPr>
          <a:xfrm>
            <a:off x="914400" y="2571750"/>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Die vinnige afname in plant- en dierspesies beter die stabiliteit van die ekosisteem en noodsaaklike hulpbronne, wat toekomstige negatiewe beïnvloed...</a:t>
            </a:r>
            <a:endParaRPr lang="en-US" sz="1000" dirty="0"/>
          </a:p>
        </p:txBody>
      </p:sp>
      <p:sp>
        <p:nvSpPr>
          <p:cNvPr id="8" name="Shape 6"/>
          <p:cNvSpPr/>
          <p:nvPr/>
        </p:nvSpPr>
        <p:spPr>
          <a:xfrm>
            <a:off x="274320" y="3086100"/>
            <a:ext cx="548640" cy="514350"/>
          </a:xfrm>
          <a:prstGeom prst="ellipse">
            <a:avLst/>
          </a:prstGeom>
          <a:solidFill>
            <a:srgbClr val="F9EFDC"/>
          </a:solidFill>
          <a:ln/>
        </p:spPr>
      </p:sp>
      <p:sp>
        <p:nvSpPr>
          <p:cNvPr id="9" name="Text 7"/>
          <p:cNvSpPr/>
          <p:nvPr/>
        </p:nvSpPr>
        <p:spPr>
          <a:xfrm>
            <a:off x="365760" y="3214688"/>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02</a:t>
            </a:r>
            <a:endParaRPr lang="en-US" sz="1500" dirty="0"/>
          </a:p>
        </p:txBody>
      </p:sp>
      <p:sp>
        <p:nvSpPr>
          <p:cNvPr id="10" name="Text 8"/>
          <p:cNvSpPr/>
          <p:nvPr/>
        </p:nvSpPr>
        <p:spPr>
          <a:xfrm>
            <a:off x="914400" y="3086100"/>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Klimaatverandering se impak</a:t>
            </a:r>
            <a:endParaRPr lang="en-US" sz="1500" dirty="0"/>
          </a:p>
        </p:txBody>
      </p:sp>
      <p:sp>
        <p:nvSpPr>
          <p:cNvPr id="11" name="Text 9"/>
          <p:cNvSpPr/>
          <p:nvPr/>
        </p:nvSpPr>
        <p:spPr>
          <a:xfrm>
            <a:off x="914400" y="3343275"/>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Stygende temperature, ekstreme weer en seevlakstyging ontwrig natuurlike habitats, wat kusgemeenskappe en globale voedselsekerheid in gevaar stel.</a:t>
            </a:r>
            <a:endParaRPr lang="en-US" sz="1000" dirty="0"/>
          </a:p>
        </p:txBody>
      </p:sp>
      <p:sp>
        <p:nvSpPr>
          <p:cNvPr id="12" name="Shape 10"/>
          <p:cNvSpPr/>
          <p:nvPr/>
        </p:nvSpPr>
        <p:spPr>
          <a:xfrm>
            <a:off x="274320" y="3857625"/>
            <a:ext cx="548640" cy="514350"/>
          </a:xfrm>
          <a:prstGeom prst="ellipse">
            <a:avLst/>
          </a:prstGeom>
          <a:solidFill>
            <a:srgbClr val="F9EFDC"/>
          </a:solidFill>
          <a:ln/>
        </p:spPr>
      </p:sp>
      <p:sp>
        <p:nvSpPr>
          <p:cNvPr id="13" name="Text 11"/>
          <p:cNvSpPr/>
          <p:nvPr/>
        </p:nvSpPr>
        <p:spPr>
          <a:xfrm>
            <a:off x="365760" y="3986213"/>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03</a:t>
            </a:r>
            <a:endParaRPr lang="en-US" sz="1500" dirty="0"/>
          </a:p>
        </p:txBody>
      </p:sp>
      <p:sp>
        <p:nvSpPr>
          <p:cNvPr id="14" name="Text 12"/>
          <p:cNvSpPr/>
          <p:nvPr/>
        </p:nvSpPr>
        <p:spPr>
          <a:xfrm>
            <a:off x="914400" y="3857625"/>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Ontbossing-effek</a:t>
            </a:r>
            <a:endParaRPr lang="en-US" sz="1500" dirty="0"/>
          </a:p>
        </p:txBody>
      </p:sp>
      <p:sp>
        <p:nvSpPr>
          <p:cNvPr id="15" name="Text 13"/>
          <p:cNvSpPr/>
          <p:nvPr/>
        </p:nvSpPr>
        <p:spPr>
          <a:xfrm>
            <a:off x="914400" y="4114800"/>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Die hulp van woude vir landbou en nywerheid vernietig ander koolstofput, wat klimaatsverandering en habitatverlies verwoestend vererger.</a:t>
            </a:r>
            <a:endParaRPr lang="en-US" sz="1000" dirty="0"/>
          </a:p>
        </p:txBody>
      </p:sp>
      <p:pic>
        <p:nvPicPr>
          <p:cNvPr id="16" name="Image 0" descr="https://images.pexels.com/photos/32697050/pexels-photo-32697050.jpeg?auto=compress&amp;cs=tinysrgb&amp;fit=crop&amp;h=1200&amp;w=800">    </p:cNvPr>
          <p:cNvPicPr>
            <a:picLocks noChangeAspect="1"/>
          </p:cNvPicPr>
          <p:nvPr/>
        </p:nvPicPr>
        <p:blipFill>
          <a:blip r:embed="rId2"/>
          <a:stretch>
            <a:fillRect/>
          </a:stretch>
        </p:blipFill>
        <p:spPr>
          <a:xfrm>
            <a:off x="5669280" y="1131570"/>
            <a:ext cx="3200400" cy="3600450"/>
          </a:xfrm>
          <a:prstGeom prst="rect">
            <a:avLst/>
          </a:prstGeom>
        </p:spPr>
      </p:pic>
      <p:sp>
        <p:nvSpPr>
          <p:cNvPr id="17" name="Text 14"/>
          <p:cNvSpPr/>
          <p:nvPr/>
        </p:nvSpPr>
        <p:spPr>
          <a:xfrm>
            <a:off x="5760720" y="4371975"/>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Google</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257175"/>
            <a:ext cx="5486400" cy="914400"/>
          </a:xfrm>
          <a:prstGeom prst="rect">
            <a:avLst/>
          </a:prstGeom>
          <a:noFill/>
          <a:ln/>
        </p:spPr>
        <p:txBody>
          <a:bodyPr wrap="square" rtlCol="0" anchor="b"/>
          <a:lstStyle/>
          <a:p>
            <a:pPr indent="0" marL="0">
              <a:buNone/>
            </a:pPr>
            <a:r>
              <a:rPr lang="en-US" sz="3000" b="1" dirty="0">
                <a:solidFill>
                  <a:srgbClr val="000000"/>
                </a:solidFill>
                <a:latin typeface="Plus Jakarta Sans" pitchFamily="34" charset="0"/>
                <a:ea typeface="Plus Jakarta Sans" pitchFamily="34" charset="-122"/>
                <a:cs typeface="Plus Jakarta Sans" pitchFamily="34" charset="-120"/>
              </a:rPr>
              <a:t>Aarde se brose balans</a:t>
            </a:r>
            <a:endParaRPr lang="en-US" sz="3000" dirty="0"/>
          </a:p>
        </p:txBody>
      </p:sp>
      <p:sp>
        <p:nvSpPr>
          <p:cNvPr id="3" name="Text 1"/>
          <p:cNvSpPr/>
          <p:nvPr/>
        </p:nvSpPr>
        <p:spPr>
          <a:xfrm>
            <a:off x="274320" y="1285875"/>
            <a:ext cx="4572000" cy="914400"/>
          </a:xfrm>
          <a:prstGeom prst="rect">
            <a:avLst/>
          </a:prstGeom>
          <a:noFill/>
          <a:ln/>
        </p:spPr>
        <p:txBody>
          <a:bodyPr wrap="square" rtlCol="0" anchor="t"/>
          <a:lstStyle/>
          <a:p>
            <a:pPr indent="0" marL="0">
              <a:buNone/>
            </a:pPr>
            <a:r>
              <a:rPr lang="en-US" sz="1200" dirty="0">
                <a:solidFill>
                  <a:srgbClr val="000000"/>
                </a:solidFill>
                <a:latin typeface="Plus Jakarta Sans" pitchFamily="34" charset="0"/>
                <a:ea typeface="Plus Jakarta Sans" pitchFamily="34" charset="-122"/>
                <a:cs typeface="Plus Jakarta Sans" pitchFamily="34" charset="-120"/>
              </a:rPr>
              <a:t>Ons omgewing is 'n komplekse en onderling gekoppelde stelsel, noodsaaklik vir alle lewe, wat noukeurige oorweging en volhoubare praktyke vereis.</a:t>
            </a:r>
            <a:endParaRPr lang="en-US" sz="1200" dirty="0"/>
          </a:p>
        </p:txBody>
      </p:sp>
      <p:sp>
        <p:nvSpPr>
          <p:cNvPr id="4" name="Shape 2"/>
          <p:cNvSpPr/>
          <p:nvPr/>
        </p:nvSpPr>
        <p:spPr>
          <a:xfrm>
            <a:off x="274320" y="2314575"/>
            <a:ext cx="548640" cy="514350"/>
          </a:xfrm>
          <a:prstGeom prst="ellipse">
            <a:avLst/>
          </a:prstGeom>
          <a:solidFill>
            <a:srgbClr val="F9EFDC"/>
          </a:solidFill>
          <a:ln/>
        </p:spPr>
      </p:sp>
      <p:sp>
        <p:nvSpPr>
          <p:cNvPr id="5" name="Text 3"/>
          <p:cNvSpPr/>
          <p:nvPr/>
        </p:nvSpPr>
        <p:spPr>
          <a:xfrm>
            <a:off x="365760" y="2443163"/>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04</a:t>
            </a:r>
            <a:endParaRPr lang="en-US" sz="1500" dirty="0"/>
          </a:p>
        </p:txBody>
      </p:sp>
      <p:sp>
        <p:nvSpPr>
          <p:cNvPr id="6" name="Text 4"/>
          <p:cNvSpPr/>
          <p:nvPr/>
        </p:nvSpPr>
        <p:spPr>
          <a:xfrm>
            <a:off x="914400" y="2314575"/>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Besoedelingskrisis</a:t>
            </a:r>
            <a:endParaRPr lang="en-US" sz="1500" dirty="0"/>
          </a:p>
        </p:txBody>
      </p:sp>
      <p:sp>
        <p:nvSpPr>
          <p:cNvPr id="7" name="Text 5"/>
          <p:cNvSpPr/>
          <p:nvPr/>
        </p:nvSpPr>
        <p:spPr>
          <a:xfrm>
            <a:off x="914400" y="2571750"/>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Lug-, water- en grondbesoedeling benadeel menslike gesondheid en wild, wat dringende regulasies en verantwoordelike afvalbestuursoplossings vereis.</a:t>
            </a:r>
            <a:endParaRPr lang="en-US" sz="1000" dirty="0"/>
          </a:p>
        </p:txBody>
      </p:sp>
      <p:sp>
        <p:nvSpPr>
          <p:cNvPr id="8" name="Shape 6"/>
          <p:cNvSpPr/>
          <p:nvPr/>
        </p:nvSpPr>
        <p:spPr>
          <a:xfrm>
            <a:off x="274320" y="3086100"/>
            <a:ext cx="548640" cy="514350"/>
          </a:xfrm>
          <a:prstGeom prst="ellipse">
            <a:avLst/>
          </a:prstGeom>
          <a:solidFill>
            <a:srgbClr val="F9EFDC"/>
          </a:solidFill>
          <a:ln/>
        </p:spPr>
      </p:sp>
      <p:sp>
        <p:nvSpPr>
          <p:cNvPr id="9" name="Text 7"/>
          <p:cNvSpPr/>
          <p:nvPr/>
        </p:nvSpPr>
        <p:spPr>
          <a:xfrm>
            <a:off x="365760" y="3214688"/>
            <a:ext cx="4572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05</a:t>
            </a:r>
            <a:endParaRPr lang="en-US" sz="1500" dirty="0"/>
          </a:p>
        </p:txBody>
      </p:sp>
      <p:sp>
        <p:nvSpPr>
          <p:cNvPr id="10" name="Text 8"/>
          <p:cNvSpPr/>
          <p:nvPr/>
        </p:nvSpPr>
        <p:spPr>
          <a:xfrm>
            <a:off x="914400" y="3086100"/>
            <a:ext cx="4572000" cy="228600"/>
          </a:xfrm>
          <a:prstGeom prst="rect">
            <a:avLst/>
          </a:prstGeom>
          <a:noFill/>
          <a:ln/>
        </p:spPr>
        <p:txBody>
          <a:bodyPr wrap="square" rtlCol="0" anchor="ctr"/>
          <a:lstStyle/>
          <a:p>
            <a:pPr algn="l" indent="0" marL="0">
              <a:buNone/>
            </a:pPr>
            <a:r>
              <a:rPr lang="en-US" sz="1500" b="1" dirty="0">
                <a:solidFill>
                  <a:srgbClr val="000000"/>
                </a:solidFill>
                <a:latin typeface="Plus Jakarta Sans" pitchFamily="34" charset="0"/>
                <a:ea typeface="Plus Jakarta Sans" pitchFamily="34" charset="-122"/>
                <a:cs typeface="Plus Jakarta Sans" pitchFamily="34" charset="-120"/>
              </a:rPr>
              <a:t>Volhoubare Oplossings</a:t>
            </a:r>
            <a:endParaRPr lang="en-US" sz="1500" dirty="0"/>
          </a:p>
        </p:txBody>
      </p:sp>
      <p:sp>
        <p:nvSpPr>
          <p:cNvPr id="11" name="Text 9"/>
          <p:cNvSpPr/>
          <p:nvPr/>
        </p:nvSpPr>
        <p:spPr>
          <a:xfrm>
            <a:off x="914400" y="3343275"/>
            <a:ext cx="4572000" cy="457200"/>
          </a:xfrm>
          <a:prstGeom prst="rect">
            <a:avLst/>
          </a:prstGeom>
          <a:noFill/>
          <a:ln/>
        </p:spPr>
        <p:txBody>
          <a:bodyPr wrap="square" rtlCol="0" anchor="t"/>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Die aanvaarding van hernubare energie, bewaringspogings en verantwoordelike verbruiksgewoontes kan ons planeet en sy hulpbronne vir toekomstige voorspoed beskerm.</a:t>
            </a:r>
            <a:endParaRPr lang="en-US" sz="1000" dirty="0"/>
          </a:p>
        </p:txBody>
      </p:sp>
      <p:pic>
        <p:nvPicPr>
          <p:cNvPr id="12" name="Image 0" descr="https://images.pexels.com/photos/32697050/pexels-photo-32697050.jpeg?auto=compress&amp;cs=tinysrgb&amp;fit=crop&amp;h=1200&amp;w=800">    </p:cNvPr>
          <p:cNvPicPr>
            <a:picLocks noChangeAspect="1"/>
          </p:cNvPicPr>
          <p:nvPr/>
        </p:nvPicPr>
        <p:blipFill>
          <a:blip r:embed="rId2"/>
          <a:stretch>
            <a:fillRect/>
          </a:stretch>
        </p:blipFill>
        <p:spPr>
          <a:xfrm>
            <a:off x="5669280" y="1131570"/>
            <a:ext cx="3200400" cy="3600450"/>
          </a:xfrm>
          <a:prstGeom prst="rect">
            <a:avLst/>
          </a:prstGeom>
        </p:spPr>
      </p:pic>
      <p:sp>
        <p:nvSpPr>
          <p:cNvPr id="13" name="Text 10"/>
          <p:cNvSpPr/>
          <p:nvPr/>
        </p:nvSpPr>
        <p:spPr>
          <a:xfrm>
            <a:off x="5760720" y="4371975"/>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Pexel" history="1" highlightClick="0" endSnd="0">
                  <a:extLst>
                    <a:ext uri="{A12FA001-AC4F-418D-AE19-62706E023703}">
                      <ahyp:hlinkClr xmlns:ahyp="http://schemas.microsoft.com/office/drawing/2018/hyperlinkcolor" val="tx"/>
                    </a:ext>
                  </a:extLst>
                </a:hlinkClick>
              </a:rPr>
              <a:t>Photo by Google</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0"/>
            <a:ext cx="8229600" cy="914400"/>
          </a:xfrm>
          <a:prstGeom prst="rect">
            <a:avLst/>
          </a:prstGeom>
          <a:noFill/>
          <a:ln/>
        </p:spPr>
        <p:txBody>
          <a:bodyPr wrap="square" rtlCol="0" anchor="ctr"/>
          <a:lstStyle/>
          <a:p>
            <a:pPr algn="l" indent="0" marL="0">
              <a:lnSpc>
                <a:spcPts val="2700"/>
              </a:lnSpc>
              <a:buNone/>
            </a:pPr>
            <a:r>
              <a:rPr lang="en-US" sz="3000" b="1" dirty="0">
                <a:solidFill>
                  <a:srgbClr val="000000"/>
                </a:solidFill>
              </a:rPr>
              <a:t>Ontbossing: 'n Dreigende Bedreiging</a:t>
            </a:r>
            <a:endParaRPr lang="en-US" sz="3000" dirty="0"/>
          </a:p>
        </p:txBody>
      </p:sp>
      <p:sp>
        <p:nvSpPr>
          <p:cNvPr id="3" name="Shape 1"/>
          <p:cNvSpPr/>
          <p:nvPr/>
        </p:nvSpPr>
        <p:spPr>
          <a:xfrm>
            <a:off x="274320" y="1080135"/>
            <a:ext cx="4023360" cy="411480"/>
          </a:xfrm>
          <a:prstGeom prst="roundRect">
            <a:avLst/>
          </a:prstGeom>
          <a:solidFill>
            <a:srgbClr val="F9EFDC"/>
          </a:solidFill>
          <a:ln/>
        </p:spPr>
      </p:sp>
      <p:sp>
        <p:nvSpPr>
          <p:cNvPr id="4" name="Text 2"/>
          <p:cNvSpPr/>
          <p:nvPr/>
        </p:nvSpPr>
        <p:spPr>
          <a:xfrm>
            <a:off x="27432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Potensiële voordele</a:t>
            </a:r>
            <a:endParaRPr lang="en-US" sz="2000" dirty="0"/>
          </a:p>
        </p:txBody>
      </p:sp>
      <p:pic>
        <p:nvPicPr>
          <p:cNvPr id="5" name="Image 0" descr="https://djgurnpwsdoqjscwqbsj.supabase.co/storage/v1/object/public/presentation-templates-data/ThumbsUp_green.png">    </p:cNvPr>
          <p:cNvPicPr>
            <a:picLocks noChangeAspect="1"/>
          </p:cNvPicPr>
          <p:nvPr/>
        </p:nvPicPr>
        <p:blipFill>
          <a:blip r:embed="rId2"/>
          <a:stretch>
            <a:fillRect/>
          </a:stretch>
        </p:blipFill>
        <p:spPr>
          <a:xfrm>
            <a:off x="3840480" y="1131570"/>
            <a:ext cx="320040" cy="334328"/>
          </a:xfrm>
          <a:prstGeom prst="rect">
            <a:avLst/>
          </a:prstGeom>
        </p:spPr>
      </p:pic>
      <p:pic>
        <p:nvPicPr>
          <p:cNvPr id="6" name="Image 1" descr="https://djgurnpwsdoqjscwqbsj.supabase.co/storage/v1/object/public/presentation-templates-data/section16_pros.png">    </p:cNvPr>
          <p:cNvPicPr>
            <a:picLocks noChangeAspect="1"/>
          </p:cNvPicPr>
          <p:nvPr/>
        </p:nvPicPr>
        <p:blipFill>
          <a:blip r:embed="rId3"/>
          <a:stretch>
            <a:fillRect/>
          </a:stretch>
        </p:blipFill>
        <p:spPr>
          <a:xfrm>
            <a:off x="274320" y="1594485"/>
            <a:ext cx="4023360" cy="771525"/>
          </a:xfrm>
          <a:prstGeom prst="rect">
            <a:avLst/>
          </a:prstGeom>
        </p:spPr>
      </p:pic>
      <p:sp>
        <p:nvSpPr>
          <p:cNvPr id="7" name="Text 3"/>
          <p:cNvSpPr/>
          <p:nvPr/>
        </p:nvSpPr>
        <p:spPr>
          <a:xfrm>
            <a:off x="64008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Grondskoonmaak kan ruimte vir landbougebied, wat korttermyn-ekonomiese winste vir gemeenskappe en verhoogde voedselproduksie bied.</a:t>
            </a:r>
            <a:endParaRPr lang="en-US" sz="1000" dirty="0"/>
          </a:p>
        </p:txBody>
      </p:sp>
      <p:pic>
        <p:nvPicPr>
          <p:cNvPr id="8" name="Image 2" descr="https://djgurnpwsdoqjscwqbsj.supabase.co/storage/v1/object/public/presentation-templates-data/Checkmark.png">    </p:cNvPr>
          <p:cNvPicPr>
            <a:picLocks noChangeAspect="1"/>
          </p:cNvPicPr>
          <p:nvPr/>
        </p:nvPicPr>
        <p:blipFill>
          <a:blip r:embed="rId4"/>
          <a:stretch>
            <a:fillRect/>
          </a:stretch>
        </p:blipFill>
        <p:spPr>
          <a:xfrm>
            <a:off x="365760" y="1851660"/>
            <a:ext cx="219456" cy="205740"/>
          </a:xfrm>
          <a:prstGeom prst="rect">
            <a:avLst/>
          </a:prstGeom>
        </p:spPr>
      </p:pic>
      <p:pic>
        <p:nvPicPr>
          <p:cNvPr id="9" name="Image 3" descr="https://djgurnpwsdoqjscwqbsj.supabase.co/storage/v1/object/public/presentation-templates-data/section16_pros.png">    </p:cNvPr>
          <p:cNvPicPr>
            <a:picLocks noChangeAspect="1"/>
          </p:cNvPicPr>
          <p:nvPr/>
        </p:nvPicPr>
        <p:blipFill>
          <a:blip r:embed="rId5"/>
          <a:stretch>
            <a:fillRect/>
          </a:stretch>
        </p:blipFill>
        <p:spPr>
          <a:xfrm>
            <a:off x="274320" y="2623185"/>
            <a:ext cx="4023360" cy="771525"/>
          </a:xfrm>
          <a:prstGeom prst="rect">
            <a:avLst/>
          </a:prstGeom>
        </p:spPr>
      </p:pic>
      <p:sp>
        <p:nvSpPr>
          <p:cNvPr id="10" name="Text 4"/>
          <p:cNvSpPr/>
          <p:nvPr/>
        </p:nvSpPr>
        <p:spPr>
          <a:xfrm>
            <a:off x="640080" y="27003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Ontbossing dryf nuwerhede soos houtkap aan, wat werk en hulpbronne bied, hoewel dit dikwels onvolhoubaar is en met beperkte langtermynvoordele.</a:t>
            </a:r>
            <a:endParaRPr lang="en-US" sz="1000" dirty="0"/>
          </a:p>
        </p:txBody>
      </p:sp>
      <p:pic>
        <p:nvPicPr>
          <p:cNvPr id="11" name="Image 4" descr="https://djgurnpwsdoqjscwqbsj.supabase.co/storage/v1/object/public/presentation-templates-data/Checkmark.png">    </p:cNvPr>
          <p:cNvPicPr>
            <a:picLocks noChangeAspect="1"/>
          </p:cNvPicPr>
          <p:nvPr/>
        </p:nvPicPr>
        <p:blipFill>
          <a:blip r:embed="rId6"/>
          <a:stretch>
            <a:fillRect/>
          </a:stretch>
        </p:blipFill>
        <p:spPr>
          <a:xfrm>
            <a:off x="365760" y="2880360"/>
            <a:ext cx="219456" cy="205740"/>
          </a:xfrm>
          <a:prstGeom prst="rect">
            <a:avLst/>
          </a:prstGeom>
        </p:spPr>
      </p:pic>
      <p:pic>
        <p:nvPicPr>
          <p:cNvPr id="12" name="Image 5" descr="https://djgurnpwsdoqjscwqbsj.supabase.co/storage/v1/object/public/presentation-templates-data/section16_pros.png">    </p:cNvPr>
          <p:cNvPicPr>
            <a:picLocks noChangeAspect="1"/>
          </p:cNvPicPr>
          <p:nvPr/>
        </p:nvPicPr>
        <p:blipFill>
          <a:blip r:embed="rId7"/>
          <a:stretch>
            <a:fillRect/>
          </a:stretch>
        </p:blipFill>
        <p:spPr>
          <a:xfrm>
            <a:off x="274320" y="3651885"/>
            <a:ext cx="4023360" cy="771525"/>
          </a:xfrm>
          <a:prstGeom prst="rect">
            <a:avLst/>
          </a:prstGeom>
        </p:spPr>
      </p:pic>
      <p:sp>
        <p:nvSpPr>
          <p:cNvPr id="13" name="Text 5"/>
          <p:cNvSpPr/>
          <p:nvPr/>
        </p:nvSpPr>
        <p:spPr>
          <a:xfrm>
            <a:off x="640080" y="37290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Beheerde ontbossing maak voorsiening vir infrastruktuurontwikkeling, soos paaie en geboue, wat toeganklikheid en lewensomstandighede kan verbeter.</a:t>
            </a:r>
            <a:endParaRPr lang="en-US" sz="1000" dirty="0"/>
          </a:p>
        </p:txBody>
      </p:sp>
      <p:pic>
        <p:nvPicPr>
          <p:cNvPr id="14" name="Image 6" descr="https://djgurnpwsdoqjscwqbsj.supabase.co/storage/v1/object/public/presentation-templates-data/Checkmark.png">    </p:cNvPr>
          <p:cNvPicPr>
            <a:picLocks noChangeAspect="1"/>
          </p:cNvPicPr>
          <p:nvPr/>
        </p:nvPicPr>
        <p:blipFill>
          <a:blip r:embed="rId8"/>
          <a:stretch>
            <a:fillRect/>
          </a:stretch>
        </p:blipFill>
        <p:spPr>
          <a:xfrm>
            <a:off x="365760" y="3909060"/>
            <a:ext cx="219456" cy="205740"/>
          </a:xfrm>
          <a:prstGeom prst="rect">
            <a:avLst/>
          </a:prstGeom>
        </p:spPr>
      </p:pic>
      <p:sp>
        <p:nvSpPr>
          <p:cNvPr id="15" name="Shape 6"/>
          <p:cNvSpPr/>
          <p:nvPr/>
        </p:nvSpPr>
        <p:spPr>
          <a:xfrm>
            <a:off x="4663440" y="1080135"/>
            <a:ext cx="4023360" cy="411480"/>
          </a:xfrm>
          <a:prstGeom prst="roundRect">
            <a:avLst/>
          </a:prstGeom>
          <a:solidFill>
            <a:srgbClr val="F9EFDC"/>
          </a:solidFill>
          <a:ln/>
        </p:spPr>
      </p:sp>
      <p:sp>
        <p:nvSpPr>
          <p:cNvPr id="16" name="Text 7"/>
          <p:cNvSpPr/>
          <p:nvPr/>
        </p:nvSpPr>
        <p:spPr>
          <a:xfrm>
            <a:off x="466344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Ernstige Gevolge</a:t>
            </a:r>
            <a:endParaRPr lang="en-US" sz="2000" dirty="0"/>
          </a:p>
        </p:txBody>
      </p:sp>
      <p:pic>
        <p:nvPicPr>
          <p:cNvPr id="17" name="Image 7" descr="https://djgurnpwsdoqjscwqbsj.supabase.co/storage/v1/object/public/presentation-templates-data/thumbdown_red.png">    </p:cNvPr>
          <p:cNvPicPr>
            <a:picLocks noChangeAspect="1"/>
          </p:cNvPicPr>
          <p:nvPr/>
        </p:nvPicPr>
        <p:blipFill>
          <a:blip r:embed="rId9"/>
          <a:stretch>
            <a:fillRect/>
          </a:stretch>
        </p:blipFill>
        <p:spPr>
          <a:xfrm>
            <a:off x="8229600" y="1183005"/>
            <a:ext cx="274320" cy="257175"/>
          </a:xfrm>
          <a:prstGeom prst="rect">
            <a:avLst/>
          </a:prstGeom>
        </p:spPr>
      </p:pic>
      <p:pic>
        <p:nvPicPr>
          <p:cNvPr id="18" name="Image 8" descr="https://djgurnpwsdoqjscwqbsj.supabase.co/storage/v1/object/public/presentation-templates-data/section16_consbox.png">    </p:cNvPr>
          <p:cNvPicPr>
            <a:picLocks noChangeAspect="1"/>
          </p:cNvPicPr>
          <p:nvPr/>
        </p:nvPicPr>
        <p:blipFill>
          <a:blip r:embed="rId10"/>
          <a:stretch>
            <a:fillRect/>
          </a:stretch>
        </p:blipFill>
        <p:spPr>
          <a:xfrm>
            <a:off x="4663440" y="1594485"/>
            <a:ext cx="4023360" cy="771525"/>
          </a:xfrm>
          <a:prstGeom prst="rect">
            <a:avLst/>
          </a:prstGeom>
        </p:spPr>
      </p:pic>
      <p:sp>
        <p:nvSpPr>
          <p:cNvPr id="19" name="Text 8"/>
          <p:cNvSpPr/>
          <p:nvPr/>
        </p:nvSpPr>
        <p:spPr>
          <a:xfrm>
            <a:off x="502920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Gronderosie neem verminder toe as gevolg van die verlies van boomwortels, wat lei tot grondverskuiwings, sedimentasie en landbouproduktiwiteit mettertyd.</a:t>
            </a:r>
            <a:endParaRPr lang="en-US" sz="1000" dirty="0"/>
          </a:p>
        </p:txBody>
      </p:sp>
      <p:pic>
        <p:nvPicPr>
          <p:cNvPr id="20" name="Image 9" descr="https://djgurnpwsdoqjscwqbsj.supabase.co/storage/v1/object/public/presentation-templates-data/yellow%20checkmark.png">    </p:cNvPr>
          <p:cNvPicPr>
            <a:picLocks noChangeAspect="1"/>
          </p:cNvPicPr>
          <p:nvPr/>
        </p:nvPicPr>
        <p:blipFill>
          <a:blip r:embed="rId11"/>
          <a:stretch>
            <a:fillRect/>
          </a:stretch>
        </p:blipFill>
        <p:spPr>
          <a:xfrm>
            <a:off x="4754880" y="1851660"/>
            <a:ext cx="219456" cy="205740"/>
          </a:xfrm>
          <a:prstGeom prst="rect">
            <a:avLst/>
          </a:prstGeom>
        </p:spPr>
      </p:pic>
      <p:pic>
        <p:nvPicPr>
          <p:cNvPr id="21" name="Image 10" descr="https://djgurnpwsdoqjscwqbsj.supabase.co/storage/v1/object/public/presentation-templates-data/section16_consbox.png">    </p:cNvPr>
          <p:cNvPicPr>
            <a:picLocks noChangeAspect="1"/>
          </p:cNvPicPr>
          <p:nvPr/>
        </p:nvPicPr>
        <p:blipFill>
          <a:blip r:embed="rId12"/>
          <a:stretch>
            <a:fillRect/>
          </a:stretch>
        </p:blipFill>
        <p:spPr>
          <a:xfrm>
            <a:off x="4663440" y="2623185"/>
            <a:ext cx="4023360" cy="771525"/>
          </a:xfrm>
          <a:prstGeom prst="rect">
            <a:avLst/>
          </a:prstGeom>
        </p:spPr>
      </p:pic>
      <p:sp>
        <p:nvSpPr>
          <p:cNvPr id="22" name="Text 9"/>
          <p:cNvSpPr/>
          <p:nvPr/>
        </p:nvSpPr>
        <p:spPr>
          <a:xfrm>
            <a:off x="5029200" y="27003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Habitatverlies beter biodiversiteit, wat moontlik die uitsterwing van plant- en dierspesies kan veroorsaak, ekosisteme kan ontwrig en toekomstige geslagte kan beïnvloed.</a:t>
            </a:r>
            <a:endParaRPr lang="en-US" sz="1000" dirty="0"/>
          </a:p>
        </p:txBody>
      </p:sp>
      <p:pic>
        <p:nvPicPr>
          <p:cNvPr id="23" name="Image 11" descr="https://djgurnpwsdoqjscwqbsj.supabase.co/storage/v1/object/public/presentation-templates-data/yellow%20checkmark.png">    </p:cNvPr>
          <p:cNvPicPr>
            <a:picLocks noChangeAspect="1"/>
          </p:cNvPicPr>
          <p:nvPr/>
        </p:nvPicPr>
        <p:blipFill>
          <a:blip r:embed="rId13"/>
          <a:stretch>
            <a:fillRect/>
          </a:stretch>
        </p:blipFill>
        <p:spPr>
          <a:xfrm>
            <a:off x="4754880" y="2880360"/>
            <a:ext cx="219456" cy="205740"/>
          </a:xfrm>
          <a:prstGeom prst="rect">
            <a:avLst/>
          </a:prstGeom>
        </p:spPr>
      </p:pic>
      <p:pic>
        <p:nvPicPr>
          <p:cNvPr id="24" name="Image 12" descr="https://djgurnpwsdoqjscwqbsj.supabase.co/storage/v1/object/public/presentation-templates-data/section16_consbox.png">    </p:cNvPr>
          <p:cNvPicPr>
            <a:picLocks noChangeAspect="1"/>
          </p:cNvPicPr>
          <p:nvPr/>
        </p:nvPicPr>
        <p:blipFill>
          <a:blip r:embed="rId14"/>
          <a:stretch>
            <a:fillRect/>
          </a:stretch>
        </p:blipFill>
        <p:spPr>
          <a:xfrm>
            <a:off x="4663440" y="3651885"/>
            <a:ext cx="4023360" cy="771525"/>
          </a:xfrm>
          <a:prstGeom prst="rect">
            <a:avLst/>
          </a:prstGeom>
        </p:spPr>
      </p:pic>
      <p:sp>
        <p:nvSpPr>
          <p:cNvPr id="25" name="Text 10"/>
          <p:cNvSpPr/>
          <p:nvPr/>
        </p:nvSpPr>
        <p:spPr>
          <a:xfrm>
            <a:off x="5029200" y="37290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Ontbossing dra by tot klimaatsverandering deur gestoorde koolstofdioksied in die atmosfeer vry te stel, aardverwarming te versnel en uiterste weersgebeurtenisse te vererger.</a:t>
            </a:r>
            <a:endParaRPr lang="en-US" sz="1000" dirty="0"/>
          </a:p>
        </p:txBody>
      </p:sp>
      <p:pic>
        <p:nvPicPr>
          <p:cNvPr id="26" name="Image 13" descr="https://djgurnpwsdoqjscwqbsj.supabase.co/storage/v1/object/public/presentation-templates-data/yellow%20checkmark.png">    </p:cNvPr>
          <p:cNvPicPr>
            <a:picLocks noChangeAspect="1"/>
          </p:cNvPicPr>
          <p:nvPr/>
        </p:nvPicPr>
        <p:blipFill>
          <a:blip r:embed="rId15"/>
          <a:stretch>
            <a:fillRect/>
          </a:stretch>
        </p:blipFill>
        <p:spPr>
          <a:xfrm>
            <a:off x="4754880" y="3909060"/>
            <a:ext cx="219456" cy="2057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0"/>
            <a:ext cx="8229600" cy="914400"/>
          </a:xfrm>
          <a:prstGeom prst="rect">
            <a:avLst/>
          </a:prstGeom>
          <a:noFill/>
          <a:ln/>
        </p:spPr>
        <p:txBody>
          <a:bodyPr wrap="square" rtlCol="0" anchor="ctr"/>
          <a:lstStyle/>
          <a:p>
            <a:pPr algn="l" indent="0" marL="0">
              <a:lnSpc>
                <a:spcPts val="2700"/>
              </a:lnSpc>
              <a:buNone/>
            </a:pPr>
            <a:r>
              <a:rPr lang="en-US" sz="3000" b="1" dirty="0">
                <a:solidFill>
                  <a:srgbClr val="000000"/>
                </a:solidFill>
              </a:rPr>
              <a:t>Ontbossing: 'n Dreigende Bedreiging</a:t>
            </a:r>
            <a:endParaRPr lang="en-US" sz="3000" dirty="0"/>
          </a:p>
        </p:txBody>
      </p:sp>
      <p:sp>
        <p:nvSpPr>
          <p:cNvPr id="3" name="Shape 1"/>
          <p:cNvSpPr/>
          <p:nvPr/>
        </p:nvSpPr>
        <p:spPr>
          <a:xfrm>
            <a:off x="274320" y="1080135"/>
            <a:ext cx="4023360" cy="411480"/>
          </a:xfrm>
          <a:prstGeom prst="roundRect">
            <a:avLst/>
          </a:prstGeom>
          <a:solidFill>
            <a:srgbClr val="F9EFDC"/>
          </a:solidFill>
          <a:ln/>
        </p:spPr>
      </p:sp>
      <p:sp>
        <p:nvSpPr>
          <p:cNvPr id="4" name="Text 2"/>
          <p:cNvSpPr/>
          <p:nvPr/>
        </p:nvSpPr>
        <p:spPr>
          <a:xfrm>
            <a:off x="27432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Potensiële voordele</a:t>
            </a:r>
            <a:endParaRPr lang="en-US" sz="2000" dirty="0"/>
          </a:p>
        </p:txBody>
      </p:sp>
      <p:pic>
        <p:nvPicPr>
          <p:cNvPr id="5" name="Image 0" descr="https://djgurnpwsdoqjscwqbsj.supabase.co/storage/v1/object/public/presentation-templates-data/ThumbsUp_green.png">    </p:cNvPr>
          <p:cNvPicPr>
            <a:picLocks noChangeAspect="1"/>
          </p:cNvPicPr>
          <p:nvPr/>
        </p:nvPicPr>
        <p:blipFill>
          <a:blip r:embed="rId2"/>
          <a:stretch>
            <a:fillRect/>
          </a:stretch>
        </p:blipFill>
        <p:spPr>
          <a:xfrm>
            <a:off x="3840480" y="1131570"/>
            <a:ext cx="320040" cy="334328"/>
          </a:xfrm>
          <a:prstGeom prst="rect">
            <a:avLst/>
          </a:prstGeom>
        </p:spPr>
      </p:pic>
      <p:pic>
        <p:nvPicPr>
          <p:cNvPr id="6" name="Image 1" descr="https://djgurnpwsdoqjscwqbsj.supabase.co/storage/v1/object/public/presentation-templates-data/section16_pros.png">    </p:cNvPr>
          <p:cNvPicPr>
            <a:picLocks noChangeAspect="1"/>
          </p:cNvPicPr>
          <p:nvPr/>
        </p:nvPicPr>
        <p:blipFill>
          <a:blip r:embed="rId3"/>
          <a:stretch>
            <a:fillRect/>
          </a:stretch>
        </p:blipFill>
        <p:spPr>
          <a:xfrm>
            <a:off x="274320" y="1594485"/>
            <a:ext cx="4023360" cy="771525"/>
          </a:xfrm>
          <a:prstGeom prst="rect">
            <a:avLst/>
          </a:prstGeom>
        </p:spPr>
      </p:pic>
      <p:sp>
        <p:nvSpPr>
          <p:cNvPr id="7" name="Text 3"/>
          <p:cNvSpPr/>
          <p:nvPr/>
        </p:nvSpPr>
        <p:spPr>
          <a:xfrm>
            <a:off x="64008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Die verkoop van hout en skoongemaakte grond vir die regering se grondeienaars, hoewel dit dikwels die omgewingskoste kan inkom.</a:t>
            </a:r>
            <a:endParaRPr lang="en-US" sz="1000" dirty="0"/>
          </a:p>
        </p:txBody>
      </p:sp>
      <p:pic>
        <p:nvPicPr>
          <p:cNvPr id="8" name="Image 2" descr="https://djgurnpwsdoqjscwqbsj.supabase.co/storage/v1/object/public/presentation-templates-data/Checkmark.png">    </p:cNvPr>
          <p:cNvPicPr>
            <a:picLocks noChangeAspect="1"/>
          </p:cNvPicPr>
          <p:nvPr/>
        </p:nvPicPr>
        <p:blipFill>
          <a:blip r:embed="rId4"/>
          <a:stretch>
            <a:fillRect/>
          </a:stretch>
        </p:blipFill>
        <p:spPr>
          <a:xfrm>
            <a:off x="365760" y="1851660"/>
            <a:ext cx="219456" cy="205740"/>
          </a:xfrm>
          <a:prstGeom prst="rect">
            <a:avLst/>
          </a:prstGeom>
        </p:spPr>
      </p:pic>
      <p:sp>
        <p:nvSpPr>
          <p:cNvPr id="9" name="Shape 4"/>
          <p:cNvSpPr/>
          <p:nvPr/>
        </p:nvSpPr>
        <p:spPr>
          <a:xfrm>
            <a:off x="4663440" y="1080135"/>
            <a:ext cx="4023360" cy="411480"/>
          </a:xfrm>
          <a:prstGeom prst="roundRect">
            <a:avLst/>
          </a:prstGeom>
          <a:solidFill>
            <a:srgbClr val="F9EFDC"/>
          </a:solidFill>
          <a:ln/>
        </p:spPr>
      </p:sp>
      <p:sp>
        <p:nvSpPr>
          <p:cNvPr id="10" name="Text 5"/>
          <p:cNvSpPr/>
          <p:nvPr/>
        </p:nvSpPr>
        <p:spPr>
          <a:xfrm>
            <a:off x="4663440" y="1080135"/>
            <a:ext cx="3474720" cy="411480"/>
          </a:xfrm>
          <a:prstGeom prst="rect">
            <a:avLst/>
          </a:prstGeom>
          <a:noFill/>
          <a:ln/>
        </p:spPr>
        <p:txBody>
          <a:bodyPr wrap="square" rtlCol="0" anchor="ctr"/>
          <a:lstStyle/>
          <a:p>
            <a:pPr algn="l" indent="0" marL="0">
              <a:buNone/>
            </a:pPr>
            <a:r>
              <a:rPr lang="en-US" sz="2000" b="1" dirty="0">
                <a:solidFill>
                  <a:srgbClr val="000000"/>
                </a:solidFill>
                <a:latin typeface="Plus Jakarta Sans" pitchFamily="34" charset="0"/>
                <a:ea typeface="Plus Jakarta Sans" pitchFamily="34" charset="-122"/>
                <a:cs typeface="Plus Jakarta Sans" pitchFamily="34" charset="-120"/>
              </a:rPr>
              <a:t>Ernstige Gevolge</a:t>
            </a:r>
            <a:endParaRPr lang="en-US" sz="2000" dirty="0"/>
          </a:p>
        </p:txBody>
      </p:sp>
      <p:pic>
        <p:nvPicPr>
          <p:cNvPr id="11" name="Image 3" descr="https://djgurnpwsdoqjscwqbsj.supabase.co/storage/v1/object/public/presentation-templates-data/thumbdown_red.png">    </p:cNvPr>
          <p:cNvPicPr>
            <a:picLocks noChangeAspect="1"/>
          </p:cNvPicPr>
          <p:nvPr/>
        </p:nvPicPr>
        <p:blipFill>
          <a:blip r:embed="rId5"/>
          <a:stretch>
            <a:fillRect/>
          </a:stretch>
        </p:blipFill>
        <p:spPr>
          <a:xfrm>
            <a:off x="8229600" y="1183005"/>
            <a:ext cx="274320" cy="257175"/>
          </a:xfrm>
          <a:prstGeom prst="rect">
            <a:avLst/>
          </a:prstGeom>
        </p:spPr>
      </p:pic>
      <p:pic>
        <p:nvPicPr>
          <p:cNvPr id="12" name="Image 4" descr="https://djgurnpwsdoqjscwqbsj.supabase.co/storage/v1/object/public/presentation-templates-data/section16_consbox.png">    </p:cNvPr>
          <p:cNvPicPr>
            <a:picLocks noChangeAspect="1"/>
          </p:cNvPicPr>
          <p:nvPr/>
        </p:nvPicPr>
        <p:blipFill>
          <a:blip r:embed="rId6"/>
          <a:stretch>
            <a:fillRect/>
          </a:stretch>
        </p:blipFill>
        <p:spPr>
          <a:xfrm>
            <a:off x="4663440" y="1594485"/>
            <a:ext cx="4023360" cy="771525"/>
          </a:xfrm>
          <a:prstGeom prst="rect">
            <a:avLst/>
          </a:prstGeom>
        </p:spPr>
      </p:pic>
      <p:sp>
        <p:nvSpPr>
          <p:cNvPr id="13" name="Text 6"/>
          <p:cNvSpPr/>
          <p:nvPr/>
        </p:nvSpPr>
        <p:spPr>
          <a:xfrm>
            <a:off x="5029200" y="1671638"/>
            <a:ext cx="3657600" cy="685800"/>
          </a:xfrm>
          <a:prstGeom prst="rect">
            <a:avLst/>
          </a:prstGeom>
          <a:noFill/>
          <a:ln/>
        </p:spPr>
        <p:txBody>
          <a:bodyPr wrap="square" rtlCol="0" anchor="t"/>
          <a:lstStyle/>
          <a:p>
            <a:pPr algn="l" indent="0" marL="0">
              <a:lnSpc>
                <a:spcPts val="1200"/>
              </a:lnSpc>
              <a:buNone/>
            </a:pPr>
            <a:r>
              <a:rPr lang="en-US" sz="1000" dirty="0">
                <a:solidFill>
                  <a:srgbClr val="000000"/>
                </a:solidFill>
                <a:latin typeface="Plus Jakarta Sans" pitchFamily="34" charset="0"/>
                <a:ea typeface="Plus Jakarta Sans" pitchFamily="34" charset="-122"/>
                <a:cs typeface="Plus Jakarta Sans" pitchFamily="34" charset="-120"/>
              </a:rPr>
              <a:t>Watersiklusse woord ontwrig woude 'n ander rol speel in die regulering van reënval en die handhawing van watertafels, wat lei tot droogtes en skaarprobleme.</a:t>
            </a:r>
            <a:endParaRPr lang="en-US" sz="1000" dirty="0"/>
          </a:p>
        </p:txBody>
      </p:sp>
      <p:pic>
        <p:nvPicPr>
          <p:cNvPr id="14" name="Image 5" descr="https://djgurnpwsdoqjscwqbsj.supabase.co/storage/v1/object/public/presentation-templates-data/yellow%20checkmark.png">    </p:cNvPr>
          <p:cNvPicPr>
            <a:picLocks noChangeAspect="1"/>
          </p:cNvPicPr>
          <p:nvPr/>
        </p:nvPicPr>
        <p:blipFill>
          <a:blip r:embed="rId7"/>
          <a:stretch>
            <a:fillRect/>
          </a:stretch>
        </p:blipFill>
        <p:spPr>
          <a:xfrm>
            <a:off x="4754880" y="1851660"/>
            <a:ext cx="219456" cy="2057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257175"/>
            <a:ext cx="5943600" cy="914400"/>
          </a:xfrm>
          <a:prstGeom prst="rect">
            <a:avLst/>
          </a:prstGeom>
          <a:noFill/>
          <a:ln/>
        </p:spPr>
        <p:txBody>
          <a:bodyPr wrap="square" rtlCol="0" anchor="ctr"/>
          <a:lstStyle/>
          <a:p>
            <a:pPr algn="l" indent="0" marL="0">
              <a:buNone/>
            </a:pPr>
            <a:r>
              <a:rPr lang="en-US" sz="3000" b="1" dirty="0">
                <a:solidFill>
                  <a:srgbClr val="000000"/>
                </a:solidFill>
                <a:latin typeface="Plus Jakarta Sans" pitchFamily="34" charset="0"/>
                <a:ea typeface="Plus Jakarta Sans" pitchFamily="34" charset="-122"/>
                <a:cs typeface="Plus Jakarta Sans" pitchFamily="34" charset="-120"/>
              </a:rPr>
              <a:t>Besoedeling se deurdringende impak</a:t>
            </a:r>
            <a:endParaRPr lang="en-US" sz="3000" dirty="0"/>
          </a:p>
        </p:txBody>
      </p:sp>
      <p:pic>
        <p:nvPicPr>
          <p:cNvPr id="3" name="Image 0" descr="https://djgurnpwsdoqjscwqbsj.supabase.co/storage/v1/object/public/presentation-templates-data/section16_slide3_box.png">    </p:cNvPr>
          <p:cNvPicPr>
            <a:picLocks noChangeAspect="1"/>
          </p:cNvPicPr>
          <p:nvPr/>
        </p:nvPicPr>
        <p:blipFill>
          <a:blip r:embed="rId2"/>
          <a:stretch>
            <a:fillRect/>
          </a:stretch>
        </p:blipFill>
        <p:spPr>
          <a:xfrm>
            <a:off x="457200" y="1183005"/>
            <a:ext cx="5486400" cy="617220"/>
          </a:xfrm>
          <a:prstGeom prst="rect">
            <a:avLst/>
          </a:prstGeom>
        </p:spPr>
      </p:pic>
      <p:sp>
        <p:nvSpPr>
          <p:cNvPr id="4" name="Text 1"/>
          <p:cNvSpPr/>
          <p:nvPr/>
        </p:nvSpPr>
        <p:spPr>
          <a:xfrm>
            <a:off x="640080" y="1028700"/>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Lugbesoedeling van maatreëls en nuwe werhede veroorsaak respiratoriese siektes, veroorsaak en dra deur tot klimaatsverandering wêreldwyd.</a:t>
            </a:r>
            <a:endParaRPr lang="en-US" sz="1000" dirty="0"/>
          </a:p>
        </p:txBody>
      </p:sp>
      <p:pic>
        <p:nvPicPr>
          <p:cNvPr id="5" name="Image 1" descr="https://djgurnpwsdoqjscwqbsj.supabase.co/storage/v1/object/public/presentation-templates-data/section16_slide3_box.png">    </p:cNvPr>
          <p:cNvPicPr>
            <a:picLocks noChangeAspect="1"/>
          </p:cNvPicPr>
          <p:nvPr/>
        </p:nvPicPr>
        <p:blipFill>
          <a:blip r:embed="rId3"/>
          <a:stretch>
            <a:fillRect/>
          </a:stretch>
        </p:blipFill>
        <p:spPr>
          <a:xfrm>
            <a:off x="457200" y="1954530"/>
            <a:ext cx="5486400" cy="617220"/>
          </a:xfrm>
          <a:prstGeom prst="rect">
            <a:avLst/>
          </a:prstGeom>
        </p:spPr>
      </p:pic>
      <p:sp>
        <p:nvSpPr>
          <p:cNvPr id="6" name="Text 2"/>
          <p:cNvSpPr/>
          <p:nvPr/>
        </p:nvSpPr>
        <p:spPr>
          <a:xfrm>
            <a:off x="640080" y="1800225"/>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Waterbesoedeling, van industriële afval en riool, bedreig water en veroorsaak drinkwatertekorte en siektes.</a:t>
            </a:r>
            <a:endParaRPr lang="en-US" sz="1000" dirty="0"/>
          </a:p>
        </p:txBody>
      </p:sp>
      <p:pic>
        <p:nvPicPr>
          <p:cNvPr id="7" name="Image 2" descr="https://djgurnpwsdoqjscwqbsj.supabase.co/storage/v1/object/public/presentation-templates-data/section16_slide3_box.png">    </p:cNvPr>
          <p:cNvPicPr>
            <a:picLocks noChangeAspect="1"/>
          </p:cNvPicPr>
          <p:nvPr/>
        </p:nvPicPr>
        <p:blipFill>
          <a:blip r:embed="rId4"/>
          <a:stretch>
            <a:fillRect/>
          </a:stretch>
        </p:blipFill>
        <p:spPr>
          <a:xfrm>
            <a:off x="457200" y="2726055"/>
            <a:ext cx="5486400" cy="617220"/>
          </a:xfrm>
          <a:prstGeom prst="rect">
            <a:avLst/>
          </a:prstGeom>
        </p:spPr>
      </p:pic>
      <p:sp>
        <p:nvSpPr>
          <p:cNvPr id="8" name="Text 3"/>
          <p:cNvSpPr/>
          <p:nvPr/>
        </p:nvSpPr>
        <p:spPr>
          <a:xfrm>
            <a:off x="640080" y="2571750"/>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Grondbesoedeling deur plaagdoders en swaar metale verminder landbouproduktiwiteit en besoedel die voedselketting wat mense affekteer.</a:t>
            </a:r>
            <a:endParaRPr lang="en-US" sz="1000" dirty="0"/>
          </a:p>
        </p:txBody>
      </p:sp>
      <p:pic>
        <p:nvPicPr>
          <p:cNvPr id="9" name="Image 3" descr="https://djgurnpwsdoqjscwqbsj.supabase.co/storage/v1/object/public/presentation-templates-data/section16_slide3_box.png">    </p:cNvPr>
          <p:cNvPicPr>
            <a:picLocks noChangeAspect="1"/>
          </p:cNvPicPr>
          <p:nvPr/>
        </p:nvPicPr>
        <p:blipFill>
          <a:blip r:embed="rId5"/>
          <a:stretch>
            <a:fillRect/>
          </a:stretch>
        </p:blipFill>
        <p:spPr>
          <a:xfrm>
            <a:off x="457200" y="3497580"/>
            <a:ext cx="5486400" cy="617220"/>
          </a:xfrm>
          <a:prstGeom prst="rect">
            <a:avLst/>
          </a:prstGeom>
        </p:spPr>
      </p:pic>
      <p:sp>
        <p:nvSpPr>
          <p:cNvPr id="10" name="Text 4"/>
          <p:cNvSpPr/>
          <p:nvPr/>
        </p:nvSpPr>
        <p:spPr>
          <a:xfrm>
            <a:off x="640080" y="3343275"/>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Blootstelling aan besoedeling lei tot verhoogde voorkoms van kanker, asemhalingsprobleme, hartsiekte en ander ernstige gesondheidstoestande vir miljoene.</a:t>
            </a:r>
            <a:endParaRPr lang="en-US" sz="1000" dirty="0"/>
          </a:p>
        </p:txBody>
      </p:sp>
      <p:pic>
        <p:nvPicPr>
          <p:cNvPr id="11" name="Image 4" descr="https://images.pexels.com/photos/32697048/pexels-photo-32697048.jpeg?auto=compress&amp;cs=tinysrgb&amp;fit=crop&amp;h=1200&amp;w=800">    </p:cNvPr>
          <p:cNvPicPr>
            <a:picLocks noChangeAspect="1"/>
          </p:cNvPicPr>
          <p:nvPr/>
        </p:nvPicPr>
        <p:blipFill>
          <a:blip r:embed="rId6"/>
          <a:stretch>
            <a:fillRect/>
          </a:stretch>
        </p:blipFill>
        <p:spPr>
          <a:xfrm>
            <a:off x="6583680" y="1285875"/>
            <a:ext cx="2286000" cy="3086100"/>
          </a:xfrm>
          <a:prstGeom prst="rect">
            <a:avLst/>
          </a:prstGeom>
        </p:spPr>
      </p:pic>
      <p:sp>
        <p:nvSpPr>
          <p:cNvPr id="12" name="Text 5"/>
          <p:cNvSpPr/>
          <p:nvPr/>
        </p:nvSpPr>
        <p:spPr>
          <a:xfrm>
            <a:off x="6858000" y="3857625"/>
            <a:ext cx="1828800" cy="457200"/>
          </a:xfrm>
          <a:prstGeom prst="rect">
            <a:avLst/>
          </a:prstGeom>
          <a:noFill/>
          <a:ln/>
        </p:spPr>
        <p:txBody>
          <a:bodyPr wrap="square" rtlCol="0" anchor="ctr"/>
          <a:lstStyle/>
          <a:p>
            <a:pPr indent="0" marL="0">
              <a:buNone/>
            </a:pPr>
            <a:r>
              <a:rPr lang="en-US" sz="800" u="sng" dirty="0">
                <a:solidFill>
                  <a:srgbClr val="FFFFFF"/>
                </a:solidFill>
                <a:hlinkClick r:id="rId7" invalidUrl="" action="" tgtFrame="" tooltip="Pexel" history="1" highlightClick="0" endSnd="0">
                  <a:extLst>
                    <a:ext uri="{A12FA001-AC4F-418D-AE19-62706E023703}">
                      <ahyp:hlinkClr xmlns:ahyp="http://schemas.microsoft.com/office/drawing/2018/hyperlinkcolor" val="tx"/>
                    </a:ext>
                  </a:extLst>
                </a:hlinkClick>
              </a:rPr>
              <a:t>Photo by Google</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257175"/>
            <a:ext cx="5943600" cy="914400"/>
          </a:xfrm>
          <a:prstGeom prst="rect">
            <a:avLst/>
          </a:prstGeom>
          <a:noFill/>
          <a:ln/>
        </p:spPr>
        <p:txBody>
          <a:bodyPr wrap="square" rtlCol="0" anchor="ctr"/>
          <a:lstStyle/>
          <a:p>
            <a:pPr algn="l" indent="0" marL="0">
              <a:buNone/>
            </a:pPr>
            <a:r>
              <a:rPr lang="en-US" sz="3000" b="1" dirty="0">
                <a:solidFill>
                  <a:srgbClr val="000000"/>
                </a:solidFill>
                <a:latin typeface="Plus Jakarta Sans" pitchFamily="34" charset="0"/>
                <a:ea typeface="Plus Jakarta Sans" pitchFamily="34" charset="-122"/>
                <a:cs typeface="Plus Jakarta Sans" pitchFamily="34" charset="-120"/>
              </a:rPr>
              <a:t>Besoedeling se deurdringende impak</a:t>
            </a:r>
            <a:endParaRPr lang="en-US" sz="3000" dirty="0"/>
          </a:p>
        </p:txBody>
      </p:sp>
      <p:pic>
        <p:nvPicPr>
          <p:cNvPr id="3" name="Image 0" descr="https://djgurnpwsdoqjscwqbsj.supabase.co/storage/v1/object/public/presentation-templates-data/section16_slide3_box.png">    </p:cNvPr>
          <p:cNvPicPr>
            <a:picLocks noChangeAspect="1"/>
          </p:cNvPicPr>
          <p:nvPr/>
        </p:nvPicPr>
        <p:blipFill>
          <a:blip r:embed="rId2"/>
          <a:stretch>
            <a:fillRect/>
          </a:stretch>
        </p:blipFill>
        <p:spPr>
          <a:xfrm>
            <a:off x="457200" y="1183005"/>
            <a:ext cx="5486400" cy="617220"/>
          </a:xfrm>
          <a:prstGeom prst="rect">
            <a:avLst/>
          </a:prstGeom>
        </p:spPr>
      </p:pic>
      <p:sp>
        <p:nvSpPr>
          <p:cNvPr id="4" name="Text 1"/>
          <p:cNvSpPr/>
          <p:nvPr/>
        </p:nvSpPr>
        <p:spPr>
          <a:xfrm>
            <a:off x="640080" y="1028700"/>
            <a:ext cx="5029200" cy="914400"/>
          </a:xfrm>
          <a:prstGeom prst="rect">
            <a:avLst/>
          </a:prstGeom>
          <a:noFill/>
          <a:ln/>
        </p:spPr>
        <p:txBody>
          <a:bodyPr wrap="square" rtlCol="0" anchor="ctr"/>
          <a:lstStyle/>
          <a:p>
            <a:pPr algn="l" indent="0" marL="0">
              <a:buNone/>
            </a:pPr>
            <a:r>
              <a:rPr lang="en-US" sz="1000" dirty="0">
                <a:solidFill>
                  <a:srgbClr val="000000"/>
                </a:solidFill>
                <a:latin typeface="Plus Jakarta Sans" pitchFamily="34" charset="0"/>
                <a:ea typeface="Plus Jakarta Sans" pitchFamily="34" charset="-122"/>
                <a:cs typeface="Plus Jakarta Sans" pitchFamily="34" charset="-120"/>
              </a:rPr>
              <a:t>Besoedeling ontwrigte ekosisteme, beskadig wildlewe, veroorsaak habitatverlies en verminder biodiversiteit, wat toekomstige verhoogde faktore beïnvloed.</a:t>
            </a:r>
            <a:endParaRPr lang="en-US" sz="1000" dirty="0"/>
          </a:p>
        </p:txBody>
      </p:sp>
      <p:pic>
        <p:nvPicPr>
          <p:cNvPr id="5" name="Image 1" descr="https://images.pexels.com/photos/32697048/pexels-photo-32697048.jpeg?auto=compress&amp;cs=tinysrgb&amp;fit=crop&amp;h=1200&amp;w=800">    </p:cNvPr>
          <p:cNvPicPr>
            <a:picLocks noChangeAspect="1"/>
          </p:cNvPicPr>
          <p:nvPr/>
        </p:nvPicPr>
        <p:blipFill>
          <a:blip r:embed="rId3"/>
          <a:stretch>
            <a:fillRect/>
          </a:stretch>
        </p:blipFill>
        <p:spPr>
          <a:xfrm>
            <a:off x="6583680" y="1285875"/>
            <a:ext cx="2286000" cy="3086100"/>
          </a:xfrm>
          <a:prstGeom prst="rect">
            <a:avLst/>
          </a:prstGeom>
        </p:spPr>
      </p:pic>
      <p:sp>
        <p:nvSpPr>
          <p:cNvPr id="6" name="Text 2"/>
          <p:cNvSpPr/>
          <p:nvPr/>
        </p:nvSpPr>
        <p:spPr>
          <a:xfrm>
            <a:off x="6858000" y="3857625"/>
            <a:ext cx="1828800" cy="457200"/>
          </a:xfrm>
          <a:prstGeom prst="rect">
            <a:avLst/>
          </a:prstGeom>
          <a:noFill/>
          <a:ln/>
        </p:spPr>
        <p:txBody>
          <a:bodyPr wrap="square" rtlCol="0" anchor="ctr"/>
          <a:lstStyle/>
          <a:p>
            <a:pPr indent="0" marL="0">
              <a:buNone/>
            </a:pPr>
            <a:r>
              <a:rPr lang="en-US" sz="800" u="sng" dirty="0">
                <a:solidFill>
                  <a:srgbClr val="FFFFFF"/>
                </a:solidFill>
                <a:hlinkClick r:id="rId4" invalidUrl="" action="" tgtFrame="" tooltip="Pexel" history="1" highlightClick="0" endSnd="0">
                  <a:extLst>
                    <a:ext uri="{A12FA001-AC4F-418D-AE19-62706E023703}">
                      <ahyp:hlinkClr xmlns:ahyp="http://schemas.microsoft.com/office/drawing/2018/hyperlinkcolor" val="tx"/>
                    </a:ext>
                  </a:extLst>
                </a:hlinkClick>
              </a:rPr>
              <a:t>Photo by Google</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2025-06-25T14:08:48Z</dcterms:created>
  <dcterms:modified xsi:type="dcterms:W3CDTF">2025-06-25T14:08:48Z</dcterms:modified>
</cp:coreProperties>
</file>