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https://images.pexels.com/photos/33360879/pexels-photo-33360879.jpeg?auto=compress&amp;cs=tinysrgb&amp;fit=crop&amp;h=1200&amp;w=800" TargetMode="External"/><Relationship Id="rId1" Type="http://schemas.openxmlformats.org/officeDocument/2006/relationships/image" Target="../media/Slide-10-image-1.png"/><Relationship Id="rId2" Type="http://schemas.openxmlformats.org/officeDocument/2006/relationships/image" Target="../media/image-10-2.jpeg"/><Relationship Id="rId4" Type="http://schemas.openxmlformats.org/officeDocument/2006/relationships/slideLayout" Target="../slideLayouts/slideLayout2.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png"/><Relationship Id="rId2" Type="http://schemas.openxmlformats.org/officeDocument/2006/relationships/slideLayout" Target="../slideLayouts/slideLayout2.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png"/><Relationship Id="rId2" Type="http://schemas.openxmlformats.org/officeDocument/2006/relationships/slideLayout" Target="../slideLayouts/slideLayout2.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png"/><Relationship Id="rId2" Type="http://schemas.openxmlformats.org/officeDocument/2006/relationships/image" Target="../media/image-13-2.png"/><Relationship Id="rId3" Type="http://schemas.openxmlformats.org/officeDocument/2006/relationships/image" Target="../media/image-13-2.png"/><Relationship Id="rId4" Type="http://schemas.openxmlformats.org/officeDocument/2006/relationships/image" Target="../media/image-13-2.png"/><Relationship Id="rId5" Type="http://schemas.openxmlformats.org/officeDocument/2006/relationships/image" Target="../media/image-13-2.png"/><Relationship Id="rId6" Type="http://schemas.openxmlformats.org/officeDocument/2006/relationships/slideLayout" Target="../slideLayouts/slideLayout2.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Slide-14-image-1.png"/><Relationship Id="rId2" Type="http://schemas.openxmlformats.org/officeDocument/2006/relationships/image" Target="../media/image-14-2.png"/><Relationship Id="rId3" Type="http://schemas.openxmlformats.org/officeDocument/2006/relationships/image" Target="../media/image-14-2.png"/><Relationship Id="rId4" Type="http://schemas.openxmlformats.org/officeDocument/2006/relationships/image" Target="../media/image-14-2.png"/><Relationship Id="rId5" Type="http://schemas.openxmlformats.org/officeDocument/2006/relationships/image" Target="../media/image-14-2.png"/><Relationship Id="rId6" Type="http://schemas.openxmlformats.org/officeDocument/2006/relationships/slideLayout" Target="../slideLayouts/slideLayout2.xml"/><Relationship Id="rId7"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image" Target="../media/image-2-2.png"/><Relationship Id="rId3" Type="http://schemas.openxmlformats.org/officeDocument/2006/relationships/image" Target="../media/image-2-2.png"/><Relationship Id="rId4" Type="http://schemas.openxmlformats.org/officeDocument/2006/relationships/image" Target="../media/image-2-2.png"/><Relationship Id="rId5" Type="http://schemas.openxmlformats.org/officeDocument/2006/relationships/image" Target="../media/image-2-2.png"/><Relationship Id="rId6" Type="http://schemas.openxmlformats.org/officeDocument/2006/relationships/image" Target="../media/image-2-2.png"/><Relationship Id="rId7" Type="http://schemas.openxmlformats.org/officeDocument/2006/relationships/image" Target="../media/image-2-2.png"/><Relationship Id="rId8" Type="http://schemas.openxmlformats.org/officeDocument/2006/relationships/image" Target="../media/image-2-2.png"/><Relationship Id="rId9" Type="http://schemas.openxmlformats.org/officeDocument/2006/relationships/image" Target="../media/image-2-2.png"/><Relationship Id="rId10" Type="http://schemas.openxmlformats.org/officeDocument/2006/relationships/slideLayout" Target="../slideLayouts/slideLayout1.xml"/><Relationship Id="rId11"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image" Target="../media/image-3-2.png"/><Relationship Id="rId3" Type="http://schemas.openxmlformats.org/officeDocument/2006/relationships/image" Target="../media/image-3-2.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hyperlink" Target="https://images.pexels.com/photos/16180641/pexels-photo-16180641.jpeg?auto=compress&amp;cs=tinysrgb&amp;fit=crop&amp;h=1200&amp;w=800" TargetMode="External"/><Relationship Id="rId1" Type="http://schemas.openxmlformats.org/officeDocument/2006/relationships/image" Target="../media/Slide-4-image-1.png"/><Relationship Id="rId2" Type="http://schemas.openxmlformats.org/officeDocument/2006/relationships/image" Target="../media/image-4-2.jpeg"/><Relationship Id="rId4" Type="http://schemas.openxmlformats.org/officeDocument/2006/relationships/slideLayout" Target="../slideLayouts/slideLayout2.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png"/><Relationship Id="rId2" Type="http://schemas.openxmlformats.org/officeDocument/2006/relationships/image" Target="../media/image-5-2.png"/><Relationship Id="rId3" Type="http://schemas.openxmlformats.org/officeDocument/2006/relationships/image" Target="../media/image-5-2.png"/><Relationship Id="rId4" Type="http://schemas.openxmlformats.org/officeDocument/2006/relationships/image" Target="../media/image-5-2.png"/><Relationship Id="rId5" Type="http://schemas.openxmlformats.org/officeDocument/2006/relationships/image" Target="../media/image-5-2.png"/><Relationship Id="rId6" Type="http://schemas.openxmlformats.org/officeDocument/2006/relationships/slideLayout" Target="../slideLayouts/slideLayout2.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png"/><Relationship Id="rId2" Type="http://schemas.openxmlformats.org/officeDocument/2006/relationships/image" Target="../media/image-6-2.png"/><Relationship Id="rId3" Type="http://schemas.openxmlformats.org/officeDocument/2006/relationships/image" Target="../media/image-6-2.png"/><Relationship Id="rId4" Type="http://schemas.openxmlformats.org/officeDocument/2006/relationships/image" Target="../media/image-6-2.png"/><Relationship Id="rId5" Type="http://schemas.openxmlformats.org/officeDocument/2006/relationships/image" Target="../media/image-6-2.png"/><Relationship Id="rId6" Type="http://schemas.openxmlformats.org/officeDocument/2006/relationships/slideLayout" Target="../slideLayouts/slideLayout2.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png"/><Relationship Id="rId2" Type="http://schemas.openxmlformats.org/officeDocument/2006/relationships/image" Target="../media/image-7-2.png"/><Relationship Id="rId3" Type="http://schemas.openxmlformats.org/officeDocument/2006/relationships/image" Target="../media/image-7-2.png"/><Relationship Id="rId4" Type="http://schemas.openxmlformats.org/officeDocument/2006/relationships/image" Target="../media/image-7-2.png"/><Relationship Id="rId5" Type="http://schemas.openxmlformats.org/officeDocument/2006/relationships/image" Target="../media/image-7-2.png"/><Relationship Id="rId6" Type="http://schemas.openxmlformats.org/officeDocument/2006/relationships/slideLayout" Target="../slideLayouts/slideLayout2.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png"/><Relationship Id="rId2" Type="http://schemas.openxmlformats.org/officeDocument/2006/relationships/image" Target="../media/image-8-2.png"/><Relationship Id="rId3" Type="http://schemas.openxmlformats.org/officeDocument/2006/relationships/image" Target="../media/image-8-2.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2.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image" Target="../media/image-9-2.png"/><Relationship Id="rId3" Type="http://schemas.openxmlformats.org/officeDocument/2006/relationships/image" Target="../media/image-9-2.png"/><Relationship Id="rId4" Type="http://schemas.openxmlformats.org/officeDocument/2006/relationships/image" Target="../media/image-9-2.png"/><Relationship Id="rId5" Type="http://schemas.openxmlformats.org/officeDocument/2006/relationships/image" Target="../media/image-9-2.png"/><Relationship Id="rId6" Type="http://schemas.openxmlformats.org/officeDocument/2006/relationships/slideLayout" Target="../slideLayouts/slideLayout2.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1828800" y="1800225"/>
            <a:ext cx="5486400" cy="1028700"/>
          </a:xfrm>
          <a:prstGeom prst="rect">
            <a:avLst/>
          </a:prstGeom>
          <a:noFill/>
          <a:ln/>
        </p:spPr>
        <p:txBody>
          <a:bodyPr wrap="square" rtlCol="0" anchor="ctr"/>
          <a:lstStyle/>
          <a:p>
            <a:pPr algn="ctr" indent="0" marL="0">
              <a:buNone/>
            </a:pPr>
            <a:r>
              <a:rPr lang="en-US" sz="2400" b="1" dirty="0">
                <a:solidFill>
                  <a:srgbClr val="000000"/>
                </a:solidFill>
                <a:latin typeface="Plus Jakarta Sans" pitchFamily="34" charset="0"/>
                <a:ea typeface="Plus Jakarta Sans" pitchFamily="34" charset="-122"/>
                <a:cs typeface="Plus Jakarta Sans" pitchFamily="34" charset="-120"/>
              </a:rPr>
              <a:t>The Casino Algorithm: How Instagram Hooks the Youth</a:t>
            </a:r>
            <a:endParaRPr lang="en-US" sz="2400" dirty="0"/>
          </a:p>
        </p:txBody>
      </p:sp>
      <p:sp>
        <p:nvSpPr>
          <p:cNvPr id="3" name="Text 1"/>
          <p:cNvSpPr/>
          <p:nvPr/>
        </p:nvSpPr>
        <p:spPr>
          <a:xfrm>
            <a:off x="2743200" y="2983230"/>
            <a:ext cx="3657600" cy="514350"/>
          </a:xfrm>
          <a:prstGeom prst="rect">
            <a:avLst/>
          </a:prstGeom>
          <a:noFill/>
          <a:ln/>
        </p:spPr>
        <p:txBody>
          <a:bodyPr wrap="square" rtlCol="0" anchor="t"/>
          <a:lstStyle/>
          <a:p>
            <a:pPr algn="ctr" indent="0" marL="0">
              <a:lnSpc>
                <a:spcPts val="1300"/>
              </a:lnSpc>
              <a:buNone/>
            </a:pPr>
            <a:r>
              <a:rPr lang="en-US" sz="1100" dirty="0">
                <a:solidFill>
                  <a:srgbClr val="000000"/>
                </a:solidFill>
                <a:latin typeface="Plus Jakarta Sans Light" pitchFamily="34" charset="0"/>
                <a:ea typeface="Plus Jakarta Sans Light" pitchFamily="34" charset="-122"/>
                <a:cs typeface="Plus Jakarta Sans Light" pitchFamily="34" charset="-120"/>
              </a:rPr>
              <a:t>Understanding the Psychological Tactics Behind Social Media Addiction</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Decoding Instagram's Algorithm Secrets</a:t>
            </a:r>
            <a:endParaRPr lang="en-US" sz="2300" dirty="0"/>
          </a:p>
        </p:txBody>
      </p:sp>
      <p:pic>
        <p:nvPicPr>
          <p:cNvPr id="3" name="Image 0" descr="https://images.pexels.com/photos/33360879/pexels-photo-33360879.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At its core, Instagram's algorithm analyzes user behavior to prioritize content that introduces surprises, keeping feeds dynamic and users hooked for longer sessions.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Unpredictability is key as the algorithm favors varied posts, encouraging users to return frequently for new experiences and maintaining high levels of interaction.</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By rewarding unpredictable content, Instagram boosts engagement metrics like likes and shares, ensuring users remain active and invested in the platform's ecosystem.</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Creators can adapt by mixing content types and posting schedules, aligning with the algorithm to maximize visibility and foster stronger audience connections.</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Algorithms and Youth Safeguards</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Algorithms in social media are designed to maximize user engagement, often leading to addictive behaviors that impact mental health. Youth can protect themselves by setting daily screen limits and learning about privacy tools to mitigate these digital risks.</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2004</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Facebook Emerges</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In 2004, Facebook launched as a social platform with early algorithmic feeds that personalized content, boosting user interaction. This innovation inadvertently fueled addictive scrolling habits, particularly among youth, by prioritizing engaging posts over balanced consumption, raising early concerns about mental health impacts.</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2010</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Addiction Studies Begin</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By 2010, researchers started publishing studies on social media addiction, linking algorithms to dopamine-driven behaviors. Youth were identified as vulnerable, with excessive use linked to anxiety and sleep issues, prompting calls for better digital literacy to help them manage online exposure and protect their well-being.</a:t>
            </a:r>
            <a:endParaRPr lang="en-US" sz="700" dirty="0"/>
          </a:p>
        </p:txBody>
      </p:sp>
      <p:sp>
        <p:nvSpPr>
          <p:cNvPr id="17" name="Shape 15"/>
          <p:cNvSpPr/>
          <p:nvPr/>
        </p:nvSpPr>
        <p:spPr>
          <a:xfrm>
            <a:off x="6556248" y="3307271"/>
            <a:ext cx="246888" cy="252032"/>
          </a:xfrm>
          <a:prstGeom prst="ellipse">
            <a:avLst/>
          </a:prstGeom>
          <a:solidFill>
            <a:srgbClr val="FFFFFF"/>
          </a:solidFill>
          <a:ln w="12700">
            <a:solidFill>
              <a:srgbClr val="FFFFFF"/>
            </a:solidFill>
            <a:prstDash val="solid"/>
          </a:ln>
        </p:spPr>
      </p:sp>
      <p:sp>
        <p:nvSpPr>
          <p:cNvPr id="18" name="Shape 16"/>
          <p:cNvSpPr/>
          <p:nvPr/>
        </p:nvSpPr>
        <p:spPr>
          <a:xfrm>
            <a:off x="6588252" y="3343275"/>
            <a:ext cx="182880" cy="180023"/>
          </a:xfrm>
          <a:prstGeom prst="ellipse">
            <a:avLst/>
          </a:prstGeom>
          <a:solidFill>
            <a:srgbClr val="84B3AC"/>
          </a:solidFill>
          <a:ln w="12700">
            <a:solidFill>
              <a:srgbClr val="84B3AC"/>
            </a:solidFill>
            <a:prstDash val="solid"/>
          </a:ln>
        </p:spPr>
      </p:sp>
      <p:sp>
        <p:nvSpPr>
          <p:cNvPr id="19" name="Text 17"/>
          <p:cNvSpPr/>
          <p:nvPr/>
        </p:nvSpPr>
        <p:spPr>
          <a:xfrm>
            <a:off x="6588252" y="334327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20" name="Text 18"/>
          <p:cNvSpPr/>
          <p:nvPr/>
        </p:nvSpPr>
        <p:spPr>
          <a:xfrm>
            <a:off x="4663440" y="330727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2018</a:t>
            </a:r>
            <a:endParaRPr lang="en-US" sz="800" dirty="0"/>
          </a:p>
        </p:txBody>
      </p:sp>
      <p:sp>
        <p:nvSpPr>
          <p:cNvPr id="21" name="Text 19"/>
          <p:cNvSpPr/>
          <p:nvPr/>
        </p:nvSpPr>
        <p:spPr>
          <a:xfrm>
            <a:off x="4663440" y="360045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Data Scandal Hits</a:t>
            </a:r>
            <a:endParaRPr lang="en-US" sz="1500" dirty="0"/>
          </a:p>
        </p:txBody>
      </p:sp>
      <p:sp>
        <p:nvSpPr>
          <p:cNvPr id="22" name="Text 20"/>
          <p:cNvSpPr/>
          <p:nvPr/>
        </p:nvSpPr>
        <p:spPr>
          <a:xfrm>
            <a:off x="4663440" y="385762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In 2018, the Cambridge Analytica scandal exposed how algorithms exploited user data for manipulation, highlighting addiction risks in youth. This event spurred global debates on regulating tech companies to make algorithms less intrusive, encouraging young people to use privacy settings and limit data sharing for self-protection.</a:t>
            </a:r>
            <a:endParaRPr lang="en-US" sz="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Algorithms and Youth Safeguards</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Algorithms in social media are designed to maximize user engagement, often leading to addictive behaviors that impact mental health. Youth can protect themselves by setting daily screen limits and learning about privacy tools to mitigate these digital risks.</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2023</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Youth Protection Laws</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In 2023, new regulations like the Digital Services Act aimed to curb addictive algorithms by enforcing age-appropriate content and transparency. Youth were advised to adopt strategies such as app blockers and parental controls, empowering them to safeguard against manipulation and foster healthier online habits for long-term mental health.</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56578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Algorithms Hijacking Your Brain</a:t>
            </a:r>
            <a:endParaRPr lang="en-US" sz="2300" dirty="0"/>
          </a:p>
        </p:txBody>
      </p:sp>
      <p:sp>
        <p:nvSpPr>
          <p:cNvPr id="3" name="Text 1"/>
          <p:cNvSpPr/>
          <p:nvPr/>
        </p:nvSpPr>
        <p:spPr>
          <a:xfrm>
            <a:off x="548640" y="133731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Dopamine Spike</a:t>
            </a:r>
            <a:endParaRPr lang="en-US" sz="1500" dirty="0"/>
          </a:p>
        </p:txBody>
      </p:sp>
      <p:sp>
        <p:nvSpPr>
          <p:cNvPr id="4" name="Text 2"/>
          <p:cNvSpPr/>
          <p:nvPr/>
        </p:nvSpPr>
        <p:spPr>
          <a:xfrm>
            <a:off x="548640" y="221170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User Addiction</a:t>
            </a:r>
            <a:endParaRPr lang="en-US" sz="1500" dirty="0"/>
          </a:p>
        </p:txBody>
      </p:sp>
      <p:sp>
        <p:nvSpPr>
          <p:cNvPr id="5" name="Text 3"/>
          <p:cNvSpPr/>
          <p:nvPr/>
        </p:nvSpPr>
        <p:spPr>
          <a:xfrm>
            <a:off x="548640" y="308610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Daily Screen Time</a:t>
            </a:r>
            <a:endParaRPr lang="en-US" sz="1500" dirty="0"/>
          </a:p>
        </p:txBody>
      </p:sp>
      <p:sp>
        <p:nvSpPr>
          <p:cNvPr id="6" name="Text 4"/>
          <p:cNvSpPr/>
          <p:nvPr/>
        </p:nvSpPr>
        <p:spPr>
          <a:xfrm>
            <a:off x="548640" y="396049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Relapse Instances</a:t>
            </a:r>
            <a:endParaRPr lang="en-US" sz="1500" dirty="0"/>
          </a:p>
        </p:txBody>
      </p:sp>
      <p:pic>
        <p:nvPicPr>
          <p:cNvPr id="7" name="Image 0" descr="https://djgurnpwsdoqjscwqbsj.supabase.co/storage/v1/object/public/presentation-templates-data/custom3/box_metrics.png">    </p:cNvPr>
          <p:cNvPicPr>
            <a:picLocks noChangeAspect="1"/>
          </p:cNvPicPr>
          <p:nvPr/>
        </p:nvPicPr>
        <p:blipFill>
          <a:blip r:embed="rId2"/>
          <a:stretch>
            <a:fillRect/>
          </a:stretch>
        </p:blipFill>
        <p:spPr>
          <a:xfrm>
            <a:off x="7132320" y="1260158"/>
            <a:ext cx="1371600" cy="411480"/>
          </a:xfrm>
          <a:prstGeom prst="rect">
            <a:avLst/>
          </a:prstGeom>
        </p:spPr>
      </p:pic>
      <p:pic>
        <p:nvPicPr>
          <p:cNvPr id="8" name="Image 1" descr="https://djgurnpwsdoqjscwqbsj.supabase.co/storage/v1/object/public/presentation-templates-data/custom3/box_metrics.png">    </p:cNvPr>
          <p:cNvPicPr>
            <a:picLocks noChangeAspect="1"/>
          </p:cNvPicPr>
          <p:nvPr/>
        </p:nvPicPr>
        <p:blipFill>
          <a:blip r:embed="rId3"/>
          <a:stretch>
            <a:fillRect/>
          </a:stretch>
        </p:blipFill>
        <p:spPr>
          <a:xfrm>
            <a:off x="7132320" y="2134553"/>
            <a:ext cx="1371600" cy="411480"/>
          </a:xfrm>
          <a:prstGeom prst="rect">
            <a:avLst/>
          </a:prstGeom>
        </p:spPr>
      </p:pic>
      <p:pic>
        <p:nvPicPr>
          <p:cNvPr id="9" name="Image 2" descr="https://djgurnpwsdoqjscwqbsj.supabase.co/storage/v1/object/public/presentation-templates-data/custom3/box_metrics.png">    </p:cNvPr>
          <p:cNvPicPr>
            <a:picLocks noChangeAspect="1"/>
          </p:cNvPicPr>
          <p:nvPr/>
        </p:nvPicPr>
        <p:blipFill>
          <a:blip r:embed="rId4"/>
          <a:stretch>
            <a:fillRect/>
          </a:stretch>
        </p:blipFill>
        <p:spPr>
          <a:xfrm>
            <a:off x="7132320" y="3008948"/>
            <a:ext cx="1371600" cy="411480"/>
          </a:xfrm>
          <a:prstGeom prst="rect">
            <a:avLst/>
          </a:prstGeom>
        </p:spPr>
      </p:pic>
      <p:pic>
        <p:nvPicPr>
          <p:cNvPr id="10" name="Image 3" descr="https://djgurnpwsdoqjscwqbsj.supabase.co/storage/v1/object/public/presentation-templates-data/custom3/box_metrics.png">    </p:cNvPr>
          <p:cNvPicPr>
            <a:picLocks noChangeAspect="1"/>
          </p:cNvPicPr>
          <p:nvPr/>
        </p:nvPicPr>
        <p:blipFill>
          <a:blip r:embed="rId5"/>
          <a:stretch>
            <a:fillRect/>
          </a:stretch>
        </p:blipFill>
        <p:spPr>
          <a:xfrm>
            <a:off x="7132320" y="3883343"/>
            <a:ext cx="1371600" cy="411480"/>
          </a:xfrm>
          <a:prstGeom prst="rect">
            <a:avLst/>
          </a:prstGeom>
        </p:spPr>
      </p:pic>
      <p:sp>
        <p:nvSpPr>
          <p:cNvPr id="11" name="Text 5"/>
          <p:cNvSpPr/>
          <p:nvPr/>
        </p:nvSpPr>
        <p:spPr>
          <a:xfrm>
            <a:off x="7132320" y="126015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200%</a:t>
            </a:r>
            <a:endParaRPr lang="en-US" sz="1500" dirty="0"/>
          </a:p>
        </p:txBody>
      </p:sp>
      <p:sp>
        <p:nvSpPr>
          <p:cNvPr id="12" name="Text 6"/>
          <p:cNvSpPr/>
          <p:nvPr/>
        </p:nvSpPr>
        <p:spPr>
          <a:xfrm>
            <a:off x="7132320" y="213455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60 million</a:t>
            </a:r>
            <a:endParaRPr lang="en-US" sz="1500" dirty="0"/>
          </a:p>
        </p:txBody>
      </p:sp>
      <p:sp>
        <p:nvSpPr>
          <p:cNvPr id="13" name="Text 7"/>
          <p:cNvSpPr/>
          <p:nvPr/>
        </p:nvSpPr>
        <p:spPr>
          <a:xfrm>
            <a:off x="7132320" y="300894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7 hours</a:t>
            </a:r>
            <a:endParaRPr lang="en-US" sz="1500" dirty="0"/>
          </a:p>
        </p:txBody>
      </p:sp>
      <p:sp>
        <p:nvSpPr>
          <p:cNvPr id="14" name="Text 8"/>
          <p:cNvSpPr/>
          <p:nvPr/>
        </p:nvSpPr>
        <p:spPr>
          <a:xfrm>
            <a:off x="7132320" y="388334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85%</a:t>
            </a:r>
            <a:endParaRPr lang="en-US" sz="1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Taking Control: Digital Wellness</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1.Set Boundaries</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Establish daily limits on social media use to prevent overload and promote mental well-being, ensuring a balanced digital lifestyle.</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2.Monitor Usage</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Use apps to track time on social platforms, helping identify patterns and adjust for better mental health and habits.</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3.Practice Mindfulness</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Incorporate mindfulness techniques before engaging with social media to foster positive interactions and reduce anxiety from online content.</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4.Engage Positively</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Focus on meaningful connections and content that uplifts, avoiding negative feeds to maintain a healthy mental state and overall well-being.</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76072" y="668655"/>
            <a:ext cx="7680960" cy="274320"/>
          </a:xfrm>
          <a:prstGeom prst="rect">
            <a:avLst/>
          </a:prstGeom>
          <a:noFill/>
          <a:ln/>
        </p:spPr>
        <p:txBody>
          <a:bodyPr wrap="square" rtlCol="0" anchor="ctr"/>
          <a:lstStyle/>
          <a:p>
            <a:pPr algn="l" indent="0" marL="0">
              <a:buNone/>
            </a:pPr>
            <a:r>
              <a:rPr lang="en-US" sz="2300" b="1" dirty="0">
                <a:solidFill>
                  <a:srgbClr val="000000"/>
                </a:solidFill>
                <a:latin typeface="Plus Jakarta Sans" pitchFamily="34" charset="0"/>
                <a:ea typeface="Plus Jakarta Sans" pitchFamily="34" charset="-122"/>
                <a:cs typeface="Plus Jakarta Sans" pitchFamily="34" charset="-120"/>
              </a:rPr>
              <a:t>Table of Contents</a:t>
            </a:r>
            <a:endParaRPr lang="en-US" sz="2300" dirty="0"/>
          </a:p>
        </p:txBody>
      </p:sp>
      <p:pic>
        <p:nvPicPr>
          <p:cNvPr id="3"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4" name="Shape 1"/>
          <p:cNvSpPr/>
          <p:nvPr/>
        </p:nvSpPr>
        <p:spPr>
          <a:xfrm>
            <a:off x="640080" y="1388745"/>
            <a:ext cx="320040" cy="308610"/>
          </a:xfrm>
          <a:prstGeom prst="ellipse">
            <a:avLst/>
          </a:prstGeom>
          <a:solidFill>
            <a:srgbClr val="5EBBAE"/>
          </a:solidFill>
          <a:ln w="12700">
            <a:solidFill>
              <a:srgbClr val="17A33E"/>
            </a:solidFill>
            <a:prstDash val="solid"/>
          </a:ln>
        </p:spPr>
      </p:sp>
      <p:sp>
        <p:nvSpPr>
          <p:cNvPr id="5" name="Text 2"/>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a:t>
            </a:r>
            <a:endParaRPr lang="en-US" sz="1400" dirty="0"/>
          </a:p>
        </p:txBody>
      </p:sp>
      <p:sp>
        <p:nvSpPr>
          <p:cNvPr id="6" name="Text 3"/>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Instagram's Casino Algorithm: The Hook</a:t>
            </a:r>
            <a:endParaRPr lang="en-US" sz="1400" dirty="0"/>
          </a:p>
        </p:txBody>
      </p:sp>
      <p:pic>
        <p:nvPicPr>
          <p:cNvPr id="7" name="Image 1" descr="https://djgurnpwsdoqjscwqbsj.supabase.co/storage/v1/object/public/presentation-templates-data/bullet-point4/TOC_box.png">    </p:cNvPr>
          <p:cNvPicPr>
            <a:picLocks noChangeAspect="1"/>
          </p:cNvPicPr>
          <p:nvPr/>
        </p:nvPicPr>
        <p:blipFill>
          <a:blip r:embed="rId3"/>
          <a:stretch>
            <a:fillRect/>
          </a:stretch>
        </p:blipFill>
        <p:spPr>
          <a:xfrm>
            <a:off x="731520" y="2057400"/>
            <a:ext cx="3474720" cy="514350"/>
          </a:xfrm>
          <a:prstGeom prst="rect">
            <a:avLst/>
          </a:prstGeom>
        </p:spPr>
      </p:pic>
      <p:sp>
        <p:nvSpPr>
          <p:cNvPr id="8" name="Shape 4"/>
          <p:cNvSpPr/>
          <p:nvPr/>
        </p:nvSpPr>
        <p:spPr>
          <a:xfrm>
            <a:off x="640080" y="2160270"/>
            <a:ext cx="320040" cy="308610"/>
          </a:xfrm>
          <a:prstGeom prst="ellipse">
            <a:avLst/>
          </a:prstGeom>
          <a:solidFill>
            <a:srgbClr val="5EBBAE"/>
          </a:solidFill>
          <a:ln w="12700">
            <a:solidFill>
              <a:srgbClr val="17A33E"/>
            </a:solidFill>
            <a:prstDash val="solid"/>
          </a:ln>
        </p:spPr>
      </p:sp>
      <p:sp>
        <p:nvSpPr>
          <p:cNvPr id="9" name="Text 5"/>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2</a:t>
            </a:r>
            <a:endParaRPr lang="en-US" sz="1400" dirty="0"/>
          </a:p>
        </p:txBody>
      </p:sp>
      <p:sp>
        <p:nvSpPr>
          <p:cNvPr id="10" name="Text 6"/>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Unveiling the Casino Algorithm</a:t>
            </a:r>
            <a:endParaRPr lang="en-US" sz="1400" dirty="0"/>
          </a:p>
        </p:txBody>
      </p:sp>
      <p:pic>
        <p:nvPicPr>
          <p:cNvPr id="11" name="Image 2" descr="https://djgurnpwsdoqjscwqbsj.supabase.co/storage/v1/object/public/presentation-templates-data/bullet-point4/TOC_box.png">    </p:cNvPr>
          <p:cNvPicPr>
            <a:picLocks noChangeAspect="1"/>
          </p:cNvPicPr>
          <p:nvPr/>
        </p:nvPicPr>
        <p:blipFill>
          <a:blip r:embed="rId4"/>
          <a:stretch>
            <a:fillRect/>
          </a:stretch>
        </p:blipFill>
        <p:spPr>
          <a:xfrm>
            <a:off x="731520" y="2828925"/>
            <a:ext cx="3474720" cy="514350"/>
          </a:xfrm>
          <a:prstGeom prst="rect">
            <a:avLst/>
          </a:prstGeom>
        </p:spPr>
      </p:pic>
      <p:sp>
        <p:nvSpPr>
          <p:cNvPr id="12" name="Shape 7"/>
          <p:cNvSpPr/>
          <p:nvPr/>
        </p:nvSpPr>
        <p:spPr>
          <a:xfrm>
            <a:off x="640080" y="2931795"/>
            <a:ext cx="320040" cy="308610"/>
          </a:xfrm>
          <a:prstGeom prst="ellipse">
            <a:avLst/>
          </a:prstGeom>
          <a:solidFill>
            <a:srgbClr val="5EBBAE"/>
          </a:solidFill>
          <a:ln w="12700">
            <a:solidFill>
              <a:srgbClr val="17A33E"/>
            </a:solidFill>
            <a:prstDash val="solid"/>
          </a:ln>
        </p:spPr>
      </p:sp>
      <p:sp>
        <p:nvSpPr>
          <p:cNvPr id="13" name="Text 8"/>
          <p:cNvSpPr/>
          <p:nvPr/>
        </p:nvSpPr>
        <p:spPr>
          <a:xfrm>
            <a:off x="576072"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3</a:t>
            </a:r>
            <a:endParaRPr lang="en-US" sz="1400" dirty="0"/>
          </a:p>
        </p:txBody>
      </p:sp>
      <p:sp>
        <p:nvSpPr>
          <p:cNvPr id="14" name="Text 9"/>
          <p:cNvSpPr/>
          <p:nvPr/>
        </p:nvSpPr>
        <p:spPr>
          <a:xfrm>
            <a:off x="109728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Instagram: The Social Casino</a:t>
            </a:r>
            <a:endParaRPr lang="en-US" sz="1400" dirty="0"/>
          </a:p>
        </p:txBody>
      </p:sp>
      <p:pic>
        <p:nvPicPr>
          <p:cNvPr id="15" name="Image 3" descr="https://djgurnpwsdoqjscwqbsj.supabase.co/storage/v1/object/public/presentation-templates-data/bullet-point4/TOC_box.png">    </p:cNvPr>
          <p:cNvPicPr>
            <a:picLocks noChangeAspect="1"/>
          </p:cNvPicPr>
          <p:nvPr/>
        </p:nvPicPr>
        <p:blipFill>
          <a:blip r:embed="rId5"/>
          <a:stretch>
            <a:fillRect/>
          </a:stretch>
        </p:blipFill>
        <p:spPr>
          <a:xfrm>
            <a:off x="731520" y="3600450"/>
            <a:ext cx="3474720" cy="514350"/>
          </a:xfrm>
          <a:prstGeom prst="rect">
            <a:avLst/>
          </a:prstGeom>
        </p:spPr>
      </p:pic>
      <p:sp>
        <p:nvSpPr>
          <p:cNvPr id="16" name="Shape 10"/>
          <p:cNvSpPr/>
          <p:nvPr/>
        </p:nvSpPr>
        <p:spPr>
          <a:xfrm>
            <a:off x="640080" y="3703320"/>
            <a:ext cx="320040" cy="308610"/>
          </a:xfrm>
          <a:prstGeom prst="ellipse">
            <a:avLst/>
          </a:prstGeom>
          <a:solidFill>
            <a:srgbClr val="5EBBAE"/>
          </a:solidFill>
          <a:ln w="12700">
            <a:solidFill>
              <a:srgbClr val="17A33E"/>
            </a:solidFill>
            <a:prstDash val="solid"/>
          </a:ln>
        </p:spPr>
      </p:sp>
      <p:sp>
        <p:nvSpPr>
          <p:cNvPr id="17" name="Text 11"/>
          <p:cNvSpPr/>
          <p:nvPr/>
        </p:nvSpPr>
        <p:spPr>
          <a:xfrm>
            <a:off x="576072"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4</a:t>
            </a:r>
            <a:endParaRPr lang="en-US" sz="1400" dirty="0"/>
          </a:p>
        </p:txBody>
      </p:sp>
      <p:sp>
        <p:nvSpPr>
          <p:cNvPr id="18" name="Text 12"/>
          <p:cNvSpPr/>
          <p:nvPr/>
        </p:nvSpPr>
        <p:spPr>
          <a:xfrm>
            <a:off x="109728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The Perfect Storm of Youth Risks</a:t>
            </a:r>
            <a:endParaRPr lang="en-US" sz="1400" dirty="0"/>
          </a:p>
        </p:txBody>
      </p:sp>
      <p:pic>
        <p:nvPicPr>
          <p:cNvPr id="19" name="Image 4" descr="https://djgurnpwsdoqjscwqbsj.supabase.co/storage/v1/object/public/presentation-templates-data/bullet-point4/TOC_box.png">    </p:cNvPr>
          <p:cNvPicPr>
            <a:picLocks noChangeAspect="1"/>
          </p:cNvPicPr>
          <p:nvPr/>
        </p:nvPicPr>
        <p:blipFill>
          <a:blip r:embed="rId6"/>
          <a:stretch>
            <a:fillRect/>
          </a:stretch>
        </p:blipFill>
        <p:spPr>
          <a:xfrm>
            <a:off x="5029200" y="1285875"/>
            <a:ext cx="3474720" cy="514350"/>
          </a:xfrm>
          <a:prstGeom prst="rect">
            <a:avLst/>
          </a:prstGeom>
        </p:spPr>
      </p:pic>
      <p:sp>
        <p:nvSpPr>
          <p:cNvPr id="20" name="Shape 13"/>
          <p:cNvSpPr/>
          <p:nvPr/>
        </p:nvSpPr>
        <p:spPr>
          <a:xfrm>
            <a:off x="4937760" y="1388745"/>
            <a:ext cx="320040" cy="308610"/>
          </a:xfrm>
          <a:prstGeom prst="ellipse">
            <a:avLst/>
          </a:prstGeom>
          <a:solidFill>
            <a:srgbClr val="5EBBAE"/>
          </a:solidFill>
          <a:ln w="12700">
            <a:solidFill>
              <a:srgbClr val="17A33E"/>
            </a:solidFill>
            <a:prstDash val="solid"/>
          </a:ln>
        </p:spPr>
      </p:sp>
      <p:sp>
        <p:nvSpPr>
          <p:cNvPr id="21" name="Text 14"/>
          <p:cNvSpPr/>
          <p:nvPr/>
        </p:nvSpPr>
        <p:spPr>
          <a:xfrm>
            <a:off x="4892040"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5</a:t>
            </a:r>
            <a:endParaRPr lang="en-US" sz="1400" dirty="0"/>
          </a:p>
        </p:txBody>
      </p:sp>
      <p:sp>
        <p:nvSpPr>
          <p:cNvPr id="22" name="Text 15"/>
          <p:cNvSpPr/>
          <p:nvPr/>
        </p:nvSpPr>
        <p:spPr>
          <a:xfrm>
            <a:off x="539496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The Psychology of Influence: Double-Edged Sword</a:t>
            </a:r>
            <a:endParaRPr lang="en-US" sz="1400" dirty="0"/>
          </a:p>
        </p:txBody>
      </p:sp>
      <p:pic>
        <p:nvPicPr>
          <p:cNvPr id="23" name="Image 5" descr="https://djgurnpwsdoqjscwqbsj.supabase.co/storage/v1/object/public/presentation-templates-data/bullet-point4/TOC_box.png">    </p:cNvPr>
          <p:cNvPicPr>
            <a:picLocks noChangeAspect="1"/>
          </p:cNvPicPr>
          <p:nvPr/>
        </p:nvPicPr>
        <p:blipFill>
          <a:blip r:embed="rId7"/>
          <a:stretch>
            <a:fillRect/>
          </a:stretch>
        </p:blipFill>
        <p:spPr>
          <a:xfrm>
            <a:off x="5029200" y="2057400"/>
            <a:ext cx="3474720" cy="514350"/>
          </a:xfrm>
          <a:prstGeom prst="rect">
            <a:avLst/>
          </a:prstGeom>
        </p:spPr>
      </p:pic>
      <p:sp>
        <p:nvSpPr>
          <p:cNvPr id="24" name="Shape 16"/>
          <p:cNvSpPr/>
          <p:nvPr/>
        </p:nvSpPr>
        <p:spPr>
          <a:xfrm>
            <a:off x="4937760" y="2160270"/>
            <a:ext cx="320040" cy="308610"/>
          </a:xfrm>
          <a:prstGeom prst="ellipse">
            <a:avLst/>
          </a:prstGeom>
          <a:solidFill>
            <a:srgbClr val="5EBBAE"/>
          </a:solidFill>
          <a:ln w="12700">
            <a:solidFill>
              <a:srgbClr val="17A33E"/>
            </a:solidFill>
            <a:prstDash val="solid"/>
          </a:ln>
        </p:spPr>
      </p:sp>
      <p:sp>
        <p:nvSpPr>
          <p:cNvPr id="25" name="Text 17"/>
          <p:cNvSpPr/>
          <p:nvPr/>
        </p:nvSpPr>
        <p:spPr>
          <a:xfrm>
            <a:off x="4892040"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6</a:t>
            </a:r>
            <a:endParaRPr lang="en-US" sz="1400" dirty="0"/>
          </a:p>
        </p:txBody>
      </p:sp>
      <p:sp>
        <p:nvSpPr>
          <p:cNvPr id="26" name="Text 18"/>
          <p:cNvSpPr/>
          <p:nvPr/>
        </p:nvSpPr>
        <p:spPr>
          <a:xfrm>
            <a:off x="539496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The Cost of Constant Connection</a:t>
            </a:r>
            <a:endParaRPr lang="en-US" sz="1400" dirty="0"/>
          </a:p>
        </p:txBody>
      </p:sp>
      <p:pic>
        <p:nvPicPr>
          <p:cNvPr id="27" name="Image 6" descr="https://djgurnpwsdoqjscwqbsj.supabase.co/storage/v1/object/public/presentation-templates-data/bullet-point4/TOC_box.png">    </p:cNvPr>
          <p:cNvPicPr>
            <a:picLocks noChangeAspect="1"/>
          </p:cNvPicPr>
          <p:nvPr/>
        </p:nvPicPr>
        <p:blipFill>
          <a:blip r:embed="rId8"/>
          <a:stretch>
            <a:fillRect/>
          </a:stretch>
        </p:blipFill>
        <p:spPr>
          <a:xfrm>
            <a:off x="5029200" y="2828925"/>
            <a:ext cx="3474720" cy="514350"/>
          </a:xfrm>
          <a:prstGeom prst="rect">
            <a:avLst/>
          </a:prstGeom>
        </p:spPr>
      </p:pic>
      <p:sp>
        <p:nvSpPr>
          <p:cNvPr id="28" name="Shape 19"/>
          <p:cNvSpPr/>
          <p:nvPr/>
        </p:nvSpPr>
        <p:spPr>
          <a:xfrm>
            <a:off x="4937760" y="2931795"/>
            <a:ext cx="320040" cy="308610"/>
          </a:xfrm>
          <a:prstGeom prst="ellipse">
            <a:avLst/>
          </a:prstGeom>
          <a:solidFill>
            <a:srgbClr val="5EBBAE"/>
          </a:solidFill>
          <a:ln w="12700">
            <a:solidFill>
              <a:srgbClr val="17A33E"/>
            </a:solidFill>
            <a:prstDash val="solid"/>
          </a:ln>
        </p:spPr>
      </p:sp>
      <p:sp>
        <p:nvSpPr>
          <p:cNvPr id="29" name="Text 20"/>
          <p:cNvSpPr/>
          <p:nvPr/>
        </p:nvSpPr>
        <p:spPr>
          <a:xfrm>
            <a:off x="4892040"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7</a:t>
            </a:r>
            <a:endParaRPr lang="en-US" sz="1400" dirty="0"/>
          </a:p>
        </p:txBody>
      </p:sp>
      <p:sp>
        <p:nvSpPr>
          <p:cNvPr id="30" name="Text 21"/>
          <p:cNvSpPr/>
          <p:nvPr/>
        </p:nvSpPr>
        <p:spPr>
          <a:xfrm>
            <a:off x="539496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Decoding Instagram's Algorithm Secrets</a:t>
            </a:r>
            <a:endParaRPr lang="en-US" sz="1400" dirty="0"/>
          </a:p>
        </p:txBody>
      </p:sp>
      <p:pic>
        <p:nvPicPr>
          <p:cNvPr id="31" name="Image 7" descr="https://djgurnpwsdoqjscwqbsj.supabase.co/storage/v1/object/public/presentation-templates-data/bullet-point4/TOC_box.png">    </p:cNvPr>
          <p:cNvPicPr>
            <a:picLocks noChangeAspect="1"/>
          </p:cNvPicPr>
          <p:nvPr/>
        </p:nvPicPr>
        <p:blipFill>
          <a:blip r:embed="rId9"/>
          <a:stretch>
            <a:fillRect/>
          </a:stretch>
        </p:blipFill>
        <p:spPr>
          <a:xfrm>
            <a:off x="5029200" y="3600450"/>
            <a:ext cx="3474720" cy="514350"/>
          </a:xfrm>
          <a:prstGeom prst="rect">
            <a:avLst/>
          </a:prstGeom>
        </p:spPr>
      </p:pic>
      <p:sp>
        <p:nvSpPr>
          <p:cNvPr id="32" name="Shape 22"/>
          <p:cNvSpPr/>
          <p:nvPr/>
        </p:nvSpPr>
        <p:spPr>
          <a:xfrm>
            <a:off x="4937760" y="3703320"/>
            <a:ext cx="320040" cy="308610"/>
          </a:xfrm>
          <a:prstGeom prst="ellipse">
            <a:avLst/>
          </a:prstGeom>
          <a:solidFill>
            <a:srgbClr val="5EBBAE"/>
          </a:solidFill>
          <a:ln w="12700">
            <a:solidFill>
              <a:srgbClr val="17A33E"/>
            </a:solidFill>
            <a:prstDash val="solid"/>
          </a:ln>
        </p:spPr>
      </p:sp>
      <p:sp>
        <p:nvSpPr>
          <p:cNvPr id="33" name="Text 23"/>
          <p:cNvSpPr/>
          <p:nvPr/>
        </p:nvSpPr>
        <p:spPr>
          <a:xfrm>
            <a:off x="4892040"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8</a:t>
            </a:r>
            <a:endParaRPr lang="en-US" sz="1400" dirty="0"/>
          </a:p>
        </p:txBody>
      </p:sp>
      <p:sp>
        <p:nvSpPr>
          <p:cNvPr id="34" name="Text 24"/>
          <p:cNvSpPr/>
          <p:nvPr/>
        </p:nvSpPr>
        <p:spPr>
          <a:xfrm>
            <a:off x="539496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Algorithms and Youth Safeguards</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2"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3" name="Shape 0"/>
          <p:cNvSpPr/>
          <p:nvPr/>
        </p:nvSpPr>
        <p:spPr>
          <a:xfrm>
            <a:off x="640080" y="1388745"/>
            <a:ext cx="320040" cy="308610"/>
          </a:xfrm>
          <a:prstGeom prst="ellipse">
            <a:avLst/>
          </a:prstGeom>
          <a:solidFill>
            <a:srgbClr val="5EBBAE"/>
          </a:solidFill>
          <a:ln w="12700">
            <a:solidFill>
              <a:srgbClr val="17A33E"/>
            </a:solidFill>
            <a:prstDash val="solid"/>
          </a:ln>
        </p:spPr>
      </p:sp>
      <p:sp>
        <p:nvSpPr>
          <p:cNvPr id="4" name="Text 1"/>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9</a:t>
            </a:r>
            <a:endParaRPr lang="en-US" sz="1400" dirty="0"/>
          </a:p>
        </p:txBody>
      </p:sp>
      <p:sp>
        <p:nvSpPr>
          <p:cNvPr id="5" name="Text 2"/>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Algorithms Hijacking Your Brain</a:t>
            </a:r>
            <a:endParaRPr lang="en-US" sz="1400" dirty="0"/>
          </a:p>
        </p:txBody>
      </p:sp>
      <p:pic>
        <p:nvPicPr>
          <p:cNvPr id="6" name="Image 1" descr="https://djgurnpwsdoqjscwqbsj.supabase.co/storage/v1/object/public/presentation-templates-data/bullet-point4/TOC_box.png">    </p:cNvPr>
          <p:cNvPicPr>
            <a:picLocks noChangeAspect="1"/>
          </p:cNvPicPr>
          <p:nvPr/>
        </p:nvPicPr>
        <p:blipFill>
          <a:blip r:embed="rId3"/>
          <a:stretch>
            <a:fillRect/>
          </a:stretch>
        </p:blipFill>
        <p:spPr>
          <a:xfrm>
            <a:off x="731520" y="2057400"/>
            <a:ext cx="3474720" cy="514350"/>
          </a:xfrm>
          <a:prstGeom prst="rect">
            <a:avLst/>
          </a:prstGeom>
        </p:spPr>
      </p:pic>
      <p:sp>
        <p:nvSpPr>
          <p:cNvPr id="7" name="Shape 3"/>
          <p:cNvSpPr/>
          <p:nvPr/>
        </p:nvSpPr>
        <p:spPr>
          <a:xfrm>
            <a:off x="640080" y="2160270"/>
            <a:ext cx="320040" cy="308610"/>
          </a:xfrm>
          <a:prstGeom prst="ellipse">
            <a:avLst/>
          </a:prstGeom>
          <a:solidFill>
            <a:srgbClr val="5EBBAE"/>
          </a:solidFill>
          <a:ln w="12700">
            <a:solidFill>
              <a:srgbClr val="17A33E"/>
            </a:solidFill>
            <a:prstDash val="solid"/>
          </a:ln>
        </p:spPr>
      </p:sp>
      <p:sp>
        <p:nvSpPr>
          <p:cNvPr id="8" name="Text 4"/>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10</a:t>
            </a:r>
            <a:endParaRPr lang="en-US" sz="1400" dirty="0"/>
          </a:p>
        </p:txBody>
      </p:sp>
      <p:sp>
        <p:nvSpPr>
          <p:cNvPr id="9" name="Text 5"/>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Taking Control: Digital Wellness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Instagram's Casino Algorithm: The Hook</a:t>
            </a:r>
            <a:endParaRPr lang="en-US" sz="2300" dirty="0"/>
          </a:p>
        </p:txBody>
      </p:sp>
      <p:pic>
        <p:nvPicPr>
          <p:cNvPr id="3" name="Image 0" descr="https://images.pexels.com/photos/16180641/pexels-photo-16180641.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Instagram's algorithm mimics slot machines by using reward systems to encourage endless scrolling and user retention among youth.</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Features such as infinite scrolling and unpredictable rewards create an addictive experience, keeping young users hooked for longer periods.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These tactics lead to increased screen time, potentially causing mental health issues and reduced real-world interactions in teenagers.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Leveraging dopamine responses from likes and notifications, similar to gambling wins, fosters dependency and habitual use in young audiences.</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Unveiling the Casino Algorithm</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1.Algorithm Overview</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The casino algorithm simulates gambling by using unpredictable rewards to engage users effectively.</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2.Variable Rewards</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Variable rewards deliver incentives at random intervals, heightening user excitement and anticipation levels.</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3.Dopamine Trigger</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These rewards stimulate dopamine release in the brain, creating feelings of pleasure and reinforcing behaviors.</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4.Addictive Patterns</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Over time, this mechanism fosters addictive behavior by conditioning users to seek repeated rewards compulsively.</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Instagram: The Social Casino</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1.Casino Features</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Instagram effectively uses casino-like rewards and surprises to engage users, promoting extended sessions and repeated visits.</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2.Infinite Scrolling</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The endless feed on Instagram compels users to keep scrolling, mimicking slot machines that offer continuous play without clear endpoints.</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3.Push Notifications</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Timely push notifications alert users to new interactions, creating a sense of urgency and excitement akin to casino alerts.</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4.Unpredictable Engagement</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Variable rewards from likes, comments, and follows keep users hooked, as the unpredictability mirrors the thrill of gambling outcomes.</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The Perfect Storm of Youth Risks</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1.Youth Vulnerability</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Various factors like developmental stages and social pressures heighten youth susceptibility to influences and risks in daily life.</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2.Dopamine Sensitivity</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Youth brains respond intensely to dopamine from rewards, making activities like social media use highly addictive and hard to resist.</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3.Fear of Missing Out</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FOMO compels young people to constantly engage online, driven by anxiety of exclusion from social events and trending experiences.</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4.Peer Validation Needs</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The quest for peer approval through likes and comments shapes youth behavior, often at the expense of self-worth and mental health.</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565785"/>
            <a:ext cx="8229600" cy="64008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The Psychology of Influence: Double-Edged Sword</a:t>
            </a:r>
            <a:endParaRPr lang="en-US" sz="2300" dirty="0"/>
          </a:p>
        </p:txBody>
      </p:sp>
      <p:pic>
        <p:nvPicPr>
          <p:cNvPr id="3" name="Image 0" descr="https://djgurnpwsdoqjscwqbsj.supabase.co/storage/v1/object/public/presentation-templates-data/custom3/proscons-box.png">    </p:cNvPr>
          <p:cNvPicPr>
            <a:picLocks noChangeAspect="1"/>
          </p:cNvPicPr>
          <p:nvPr/>
        </p:nvPicPr>
        <p:blipFill>
          <a:blip r:embed="rId2"/>
          <a:stretch>
            <a:fillRect/>
          </a:stretch>
        </p:blipFill>
        <p:spPr>
          <a:xfrm>
            <a:off x="731520" y="1440180"/>
            <a:ext cx="3566160" cy="2931795"/>
          </a:xfrm>
          <a:prstGeom prst="rect">
            <a:avLst/>
          </a:prstGeom>
        </p:spPr>
      </p:pic>
      <p:pic>
        <p:nvPicPr>
          <p:cNvPr id="4" name="Image 1" descr="https://djgurnpwsdoqjscwqbsj.supabase.co/storage/v1/object/public/presentation-templates-data/custom3/proscons-box.png">    </p:cNvPr>
          <p:cNvPicPr>
            <a:picLocks noChangeAspect="1"/>
          </p:cNvPicPr>
          <p:nvPr/>
        </p:nvPicPr>
        <p:blipFill>
          <a:blip r:embed="rId3"/>
          <a:stretch>
            <a:fillRect/>
          </a:stretch>
        </p:blipFill>
        <p:spPr>
          <a:xfrm>
            <a:off x="4663440" y="1440180"/>
            <a:ext cx="3566160" cy="2931795"/>
          </a:xfrm>
          <a:prstGeom prst="rect">
            <a:avLst/>
          </a:prstGeom>
        </p:spPr>
      </p:pic>
      <p:sp>
        <p:nvSpPr>
          <p:cNvPr id="5" name="Text 1"/>
          <p:cNvSpPr/>
          <p:nvPr/>
        </p:nvSpPr>
        <p:spPr>
          <a:xfrm>
            <a:off x="82296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Strategic Benefits</a:t>
            </a:r>
            <a:endParaRPr lang="en-US" sz="1500" dirty="0"/>
          </a:p>
        </p:txBody>
      </p:sp>
      <p:sp>
        <p:nvSpPr>
          <p:cNvPr id="6" name="Shape 2"/>
          <p:cNvSpPr/>
          <p:nvPr/>
        </p:nvSpPr>
        <p:spPr>
          <a:xfrm>
            <a:off x="3749040" y="1568768"/>
            <a:ext cx="365760" cy="360045"/>
          </a:xfrm>
          <a:prstGeom prst="ellipse">
            <a:avLst/>
          </a:prstGeom>
          <a:solidFill>
            <a:srgbClr val="0A9C85"/>
          </a:solidFill>
          <a:ln w="12700">
            <a:solidFill>
              <a:srgbClr val="0A9C85"/>
            </a:solidFill>
            <a:prstDash val="solid"/>
          </a:ln>
        </p:spPr>
      </p:sp>
      <p:pic>
        <p:nvPicPr>
          <p:cNvPr id="7" name="Image 2" descr="preencoded.png">    </p:cNvPr>
          <p:cNvPicPr>
            <a:picLocks noChangeAspect="1"/>
          </p:cNvPicPr>
          <p:nvPr/>
        </p:nvPicPr>
        <p:blipFill>
          <a:blip r:embed="rId4"/>
          <a:stretch>
            <a:fillRect/>
          </a:stretch>
        </p:blipFill>
        <p:spPr>
          <a:xfrm>
            <a:off x="3840480" y="1625346"/>
            <a:ext cx="182880" cy="205740"/>
          </a:xfrm>
          <a:prstGeom prst="rect">
            <a:avLst/>
          </a:prstGeom>
        </p:spPr>
      </p:pic>
      <p:sp>
        <p:nvSpPr>
          <p:cNvPr id="8" name="Text 3"/>
          <p:cNvSpPr/>
          <p:nvPr/>
        </p:nvSpPr>
        <p:spPr>
          <a:xfrm>
            <a:off x="475488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Ethical Concerns</a:t>
            </a:r>
            <a:endParaRPr lang="en-US" sz="1500" dirty="0"/>
          </a:p>
        </p:txBody>
      </p:sp>
      <p:sp>
        <p:nvSpPr>
          <p:cNvPr id="9" name="Shape 4"/>
          <p:cNvSpPr/>
          <p:nvPr/>
        </p:nvSpPr>
        <p:spPr>
          <a:xfrm>
            <a:off x="7680960" y="1568768"/>
            <a:ext cx="365760" cy="360045"/>
          </a:xfrm>
          <a:prstGeom prst="ellipse">
            <a:avLst/>
          </a:prstGeom>
          <a:solidFill>
            <a:srgbClr val="DA2828"/>
          </a:solidFill>
          <a:ln w="12700">
            <a:solidFill>
              <a:srgbClr val="DA2828"/>
            </a:solidFill>
            <a:prstDash val="solid"/>
          </a:ln>
        </p:spPr>
      </p:sp>
      <p:pic>
        <p:nvPicPr>
          <p:cNvPr id="10" name="Image 3" descr="preencoded.png">    </p:cNvPr>
          <p:cNvPicPr>
            <a:picLocks noChangeAspect="1"/>
          </p:cNvPicPr>
          <p:nvPr/>
        </p:nvPicPr>
        <p:blipFill>
          <a:blip r:embed="rId5"/>
          <a:stretch>
            <a:fillRect/>
          </a:stretch>
        </p:blipFill>
        <p:spPr>
          <a:xfrm>
            <a:off x="7772400" y="1640777"/>
            <a:ext cx="182880" cy="205740"/>
          </a:xfrm>
          <a:prstGeom prst="rect">
            <a:avLst/>
          </a:prstGeom>
        </p:spPr>
      </p:pic>
      <p:sp>
        <p:nvSpPr>
          <p:cNvPr id="11" name="Text 5"/>
          <p:cNvSpPr/>
          <p:nvPr/>
        </p:nvSpPr>
        <p:spPr>
          <a:xfrm>
            <a:off x="86868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Understanding these tactics helps individuals recognize and resist manipulation attempts in daily life</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Strategic application can enhance educational effectiveness and promote positive behavioral change</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Ethical implementation improves user engagement and satisfaction in digital platforms</a:t>
            </a:r>
            <a:endParaRPr lang="en-US" sz="800" dirty="0"/>
          </a:p>
        </p:txBody>
      </p:sp>
      <p:sp>
        <p:nvSpPr>
          <p:cNvPr id="12" name="Text 6"/>
          <p:cNvSpPr/>
          <p:nvPr/>
        </p:nvSpPr>
        <p:spPr>
          <a:xfrm>
            <a:off x="480060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Exploits natural cognitive biases and emotional vulnerabilities for profit or control</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Creates addictive behaviors that harm mental health and reduce genuine social connections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Erodes critical thinking skills and makes individuals more susceptible to misinformation</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The Cost of Constant Connection</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1.Increased Screen Time</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Excessive device usage leads to prolonged screen exposure, reducing real-world interactions and fostering dependency on digital devices.</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2.Rising Anxiety Levels</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Constant connectivity heightens anxiety through the pressure of instant responses, overwhelming notifications, and fear of missing out on social updates.</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3.Onset of Depression</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Overreliance on online interactions contributes to depression by promoting social comparison and diminishing genuine personal connections and self-worth.</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4.Disrupted Sleep Patterns</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Late-night screen engagement interferes with natural sleep cycles, causing insomnia, fatigue, and long-term health issues from poor rest quality.</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2025-08-10T13:15:22Z</dcterms:created>
  <dcterms:modified xsi:type="dcterms:W3CDTF">2025-08-10T13:15:22Z</dcterms:modified>
</cp:coreProperties>
</file>