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726250/pexels-photo-32726250.jpeg?auto=compress&amp;cs=tinysrgb&amp;fit=crop&amp;h=1200&amp;w=800" TargetMode="External"/><Relationship Id="rId1" Type="http://schemas.openxmlformats.org/officeDocument/2006/relationships/image" Target="../media/Slide-10-image-1.png"/><Relationship Id="rId2" Type="http://schemas.openxmlformats.org/officeDocument/2006/relationships/image" Target="../media/image-10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726250/pexels-photo-32726250.jpeg?auto=compress&amp;cs=tinysrgb&amp;fit=crop&amp;h=1200&amp;w=800" TargetMode="External"/><Relationship Id="rId1" Type="http://schemas.openxmlformats.org/officeDocument/2006/relationships/image" Target="../media/Slide-11-image-1.png"/><Relationship Id="rId2" Type="http://schemas.openxmlformats.org/officeDocument/2006/relationships/image" Target="../media/image-11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0284749/pexels-photo-10284749.jpeg?auto=compress&amp;cs=tinysrgb&amp;fit=crop&amp;h=1200&amp;w=800" TargetMode="External"/><Relationship Id="rId1" Type="http://schemas.openxmlformats.org/officeDocument/2006/relationships/image" Target="../media/Slide-18-image-1.png"/><Relationship Id="rId2" Type="http://schemas.openxmlformats.org/officeDocument/2006/relationships/image" Target="../media/image-18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0284749/pexels-photo-10284749.jpeg?auto=compress&amp;cs=tinysrgb&amp;fit=crop&amp;h=1200&amp;w=800" TargetMode="External"/><Relationship Id="rId1" Type="http://schemas.openxmlformats.org/officeDocument/2006/relationships/image" Target="../media/Slide-19-image-1.png"/><Relationship Id="rId2" Type="http://schemas.openxmlformats.org/officeDocument/2006/relationships/image" Target="../media/image-19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2.png"/><Relationship Id="rId5" Type="http://schemas.openxmlformats.org/officeDocument/2006/relationships/image" Target="../media/image-20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2.png"/><Relationship Id="rId5" Type="http://schemas.openxmlformats.org/officeDocument/2006/relationships/image" Target="../media/image-21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733749/pexels-photo-32733749.jpeg?auto=compress&amp;cs=tinysrgb&amp;fit=crop&amp;h=1200&amp;w=800" TargetMode="External"/><Relationship Id="rId1" Type="http://schemas.openxmlformats.org/officeDocument/2006/relationships/image" Target="../media/Slide-22-image-1.png"/><Relationship Id="rId2" Type="http://schemas.openxmlformats.org/officeDocument/2006/relationships/image" Target="../media/image-22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733749/pexels-photo-32733749.jpeg?auto=compress&amp;cs=tinysrgb&amp;fit=crop&amp;h=1200&amp;w=800" TargetMode="External"/><Relationship Id="rId1" Type="http://schemas.openxmlformats.org/officeDocument/2006/relationships/image" Target="../media/Slide-23-image-1.png"/><Relationship Id="rId2" Type="http://schemas.openxmlformats.org/officeDocument/2006/relationships/image" Target="../media/image-23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733749/pexels-photo-32733749.jpeg?auto=compress&amp;cs=tinysrgb&amp;fit=crop&amp;h=1200&amp;w=800" TargetMode="External"/><Relationship Id="rId1" Type="http://schemas.openxmlformats.org/officeDocument/2006/relationships/image" Target="../media/Slide-4-image-1.png"/><Relationship Id="rId2" Type="http://schemas.openxmlformats.org/officeDocument/2006/relationships/image" Target="../media/image-4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733749/pexels-photo-32733749.jpeg?auto=compress&amp;cs=tinysrgb&amp;fit=crop&amp;h=1200&amp;w=800" TargetMode="External"/><Relationship Id="rId1" Type="http://schemas.openxmlformats.org/officeDocument/2006/relationships/image" Target="../media/Slide-5-image-1.png"/><Relationship Id="rId2" Type="http://schemas.openxmlformats.org/officeDocument/2006/relationships/image" Target="../media/image-5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image" Target="../media/image-6-2.png"/><Relationship Id="rId3" Type="http://schemas.openxmlformats.org/officeDocument/2006/relationships/image" Target="../media/image-6-2.png"/><Relationship Id="rId4" Type="http://schemas.openxmlformats.org/officeDocument/2006/relationships/image" Target="../media/image-6-2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Rabindranath Tagore: 'n Universele Digter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'n Verkenning van die lewe, werke en blywende nalatenskap van Tagore.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Shantiniketan: Woning van Vrede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Rabindranath Tagore het 'n opvoedkundige instelling vry van die beperkings van tradisionele skoolonderrig in die vooruitsig gestel, wat kreatiwiteit en onafhanklike geestelike bevordering.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Shantiniketan het 'n holistiese benadering beklemtoon, wat kuns, geesteswetenskappe en wetenskappe integreer met 'n fokus op individuele ontwikkeling.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Onderwys was diep verweef met die natuur, met klasse wat dikwels buite gehou is, wat 'n verbintenis met die omgewing bevorder het.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Die instelling het kulturele uitruiling en begrip bevorder en studente aangemoedig om uiteenlopende perspektiewe en artistieke uitdrukkings te waardeer.</a:t>
            </a:r>
            <a:endParaRPr lang="en-US" sz="1200" dirty="0"/>
          </a:p>
        </p:txBody>
      </p:sp>
      <p:pic>
        <p:nvPicPr>
          <p:cNvPr id="4" name="Image 0" descr="https://images.pexels.com/photos/32726250/pexels-photo-32726250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Shantiniketan: Woning van Vrede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Shantiniketan het 'n sterk gevoel van gemeenskap bevorder, waar studente en onderwysers saam gewoon en geleer word, wat samewerking en wedersydse respek het bevorder.</a:t>
            </a:r>
            <a:endParaRPr lang="en-US" sz="1200" dirty="0"/>
          </a:p>
        </p:txBody>
      </p:sp>
      <p:pic>
        <p:nvPicPr>
          <p:cNvPr id="4" name="Image 0" descr="https://images.pexels.com/photos/32726250/pexels-photo-32726250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Gitanjali: 'n Literêre Triomf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Nobeljaar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1913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Pryssoort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Literatuur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14400" y="313753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Liedjies Tel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6675120" y="298323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675120" y="313753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157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14400" y="390906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Outeur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6675120" y="375475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675120" y="390906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Gitanjali: 'n Literêre Triomf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Globale Impak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Hoog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Vertaling na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Baie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se Literêre Wêreld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se poësie is bekend vir sy liriese kwaliteit, spirituele diepte verkenning van die natuur en menslike emosie.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Sy romans is dikwels in sosiale kwessies, interpersoonlike verhoudings en die kompleksiteit van die moderne Indiese lewe.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se toneelstukke meng simboliek, filosofiese idees en kulturele temas en bied diepgaande insigte.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Hy was 'n meester van die kortverhaal, en het uiteenlopende menslike ervarings met sensitiwiteit en insiggewende waarnemings vasgevang.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se Literêre Wêreld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se literêre bydraes word uitgebrei en omvat 'n wye reeks genres en styl, wat geweldige talent demonstreer.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'n Nasie se Muse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Literêre Vonk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se geskrifte het patriotiese ywer aangewakker en die begeerte na selfbestuur en onafhanklikheid subtiel aangevuur.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Stem van Vryheid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Sy gedigte en liedere het volksliedere van weerstand geword en miljoene geïnspireer om vir bevryding van Britse bewind te veg.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3716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Kulturele Identiteit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het die Indiese kultuur voorgestaan ​​​​en 'n gevoel van nasionale trots en eenheid tiener koloniale invloedryke bevordering.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634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0292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Morele Kompas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0292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Hy het 'n morele en filosofiese fondament vir die bewegingverskaffing, met die klem op geweldloosheid en geestelike krag.</a:t>
            </a:r>
            <a:endParaRPr lang="en-US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'n Nasie se Muse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Globale Impak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se Nobelprys het Indië se stem wêreldwyd versterk en bewustelik oor die stryd om onafhanklikheid verhoog.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6.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Verder as Politiek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Sy invloed op die politieke aktivisme oortref en die Indiese identiteit en waardes deur middel van letterkunde en kuns gevorm.</a:t>
            </a: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Tagore se Artistieke Simfonie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het later in sy lewe skilderkuns omhels en 'n nuwe fase van sy kreatiewe genie onthul, vet in vorm.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Sy komposisie, bekend as Rabindra Sangeet, is 'n integrale deel van die Bengaalse kultuur en gevul met emosie.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se visuele kuns en musiek het geharmoniseer, wat sy diep begrip van menslike ervaring en spiritualiteit weerspieël.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Hierdie liedjies bevat 'n wye reeks temas, van liefde en die natuur tot toewyding en sosiale kommentaar, sterk invloed.</a:t>
            </a:r>
            <a:endParaRPr lang="en-US" sz="1200" dirty="0"/>
          </a:p>
        </p:txBody>
      </p:sp>
      <p:pic>
        <p:nvPicPr>
          <p:cNvPr id="4" name="Image 0" descr="https://images.pexels.com/photos/10284749/pexels-photo-1028474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Tagore se Artistieke Simfonie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Ten spyte van sy ouderdom het Tagore se kreatiwiteit gefloreer en 'n nalatenskap van artistieke innovasie en inspirasie, en diepgaande wysheid, agtergelaat.</a:t>
            </a:r>
            <a:endParaRPr lang="en-US" sz="1200" dirty="0"/>
          </a:p>
        </p:txBody>
      </p:sp>
      <p:pic>
        <p:nvPicPr>
          <p:cNvPr id="4" name="Image 0" descr="https://images.pexels.com/photos/10284749/pexels-photo-1028474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Inhoudsopgawe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'n Renaissance-visioenêr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Saad van Genie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Vroë Vonk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Shantiniketan: Woning van Vrede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Gitanjali: 'n Literêre Triomf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se Literêre Wêreld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'n Nasie se Muse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se Artistieke Simfonie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Oorbruggingswêreld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Oorbruggingswêreld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Sterkpunte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Bevorder empatie en begrip oor kultuur heen deur gedeelde menslike ervarings en waardes te beklemtoon, wat globale harmonie bevorder.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Moedig persoonlike groei aan deur te fokus op selfontdekking en die verwesenliking van 'n mens se volle potensiaal binne 'n universele konteks.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Bied 'n morele kompas gewortel in menswaardigheid, wat pleit vir geregtigheid, gelykheid en die inherente waarde van elke individu.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Uitdagings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Die idealistiese aard daarvan kan moeilik wees om ten volle te implementeer in 'n wêreld wat gekenmerk word deur konflik en mededingende nasionale belange.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Die klem op universalisme kan word beskou as 'n ondermyning van die belangrikheid van verander kulturele tradisies en identiteit.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Dit kan moeilik wees om 'n balans tussen individuele vryheid en kollektiewe verantwoordelikheid in die praktyk te vind.</a:t>
            </a:r>
            <a:endParaRPr lang="en-US" sz="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Oorbruggingswêreld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Sterkpunte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Bied 'n holistiese wêreldbeskouing wat kuns, natuur en spiritualiteit integreer, wat 'n ryker en meer betekenisvolle lewenservaring skep.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Uitdagings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Sommige aspekte kan verskillend oor kultuur heen geïnterpreteer word, wat lei tot misverstande of onbedoelde gevolge in interpretasie.</a:t>
            </a:r>
            <a:endParaRPr lang="en-US" sz="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Tagore: 'n Onsterflike Nalatenskap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se romans, gedigte en kortverhale verken komplekse emosies met ongeëwenaarde diepte en sensitiwiteit, wat lesers wêreldwyd boei.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Sy Rabindra Sangeet meng melodie en emosie en skep 'n unieke genre wat diep resoneer met die Bengaalse psige.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se Visva-Bharati Universiteit beliggaam sy progressiewe opvoedkundige filosofie en bevorder kreatiwiteit en interkulturele begrip.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Sy filosofiese opstelle bied diepgaande insigte in spiritualiteit, die natuur en die onderlinge verbondenheid van alle wesens.</a:t>
            </a:r>
            <a:endParaRPr lang="en-US" sz="1200" dirty="0"/>
          </a:p>
        </p:txBody>
      </p:sp>
      <p:pic>
        <p:nvPicPr>
          <p:cNvPr id="4" name="Image 0" descr="https://images.pexels.com/photos/32733749/pexels-photo-3273374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Tagore: 'n Onsterflike Nalatenskap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se Nobelprys het sy status as 'n literêre ikoon verstewig, wat universele waardes voorgestaan ​​en kulturele gapings oorbrug het.</a:t>
            </a:r>
            <a:endParaRPr lang="en-US" sz="1200" dirty="0"/>
          </a:p>
        </p:txBody>
      </p:sp>
      <p:pic>
        <p:nvPicPr>
          <p:cNvPr id="4" name="Image 0" descr="https://images.pexels.com/photos/32733749/pexels-photo-3273374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Inhoudsopgawe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'n Onsterflike Nalatenskap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Tagore: 'n Renaissance-visioenêr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se romans, gedigte en kortverhale het diepgaande temas van liefde, natuur en spiritualiteit verken en lesers wêreldwyd vir geslagte geboei.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Hy het meer as 2 000 liedjies gekomponeer, bekend as Rabindra Sangeet, wat klassieke Indiese melodieë met volkstradisies vermeng en 'n unieke klank geskep het.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het die Visva-Bharati Universiteit gestig, wat holistiese onderwysgewortel in die natuur, kunste en kulturele uitruiling bevorder het, 'n baanbrekerspoging.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Hy het gepleit vir universele humanisme, vrede en begrip, deur uitgebrei te reis en sy filosofiese insig met die wêreldgemeenskap te deel.</a:t>
            </a:r>
            <a:endParaRPr lang="en-US" sz="1200" dirty="0"/>
          </a:p>
        </p:txBody>
      </p:sp>
      <p:pic>
        <p:nvPicPr>
          <p:cNvPr id="4" name="Image 0" descr="https://images.pexels.com/photos/32733749/pexels-photo-3273374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Tagore: 'n Renaissance-visioenêr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Tagore het die Nobelprys vir Letterkunde in 1913 ontvang, die eerste nie-Europese wat die eerbewys ontvang het, wat 'n historiese prestasie was.</a:t>
            </a:r>
            <a:endParaRPr lang="en-US" sz="1200" dirty="0"/>
          </a:p>
        </p:txBody>
      </p:sp>
      <p:pic>
        <p:nvPicPr>
          <p:cNvPr id="4" name="Image 0" descr="https://images.pexels.com/photos/32733749/pexels-photo-32733749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60720" y="514350"/>
            <a:ext cx="45720" cy="4114800"/>
          </a:xfrm>
          <a:prstGeom prst="rect">
            <a:avLst>
              <a:gd name="adj" fmla="val 600000"/>
            </a:avLst>
          </a:prstGeom>
          <a:solidFill>
            <a:srgbClr val="808080"/>
          </a:solidFill>
          <a:ln/>
        </p:spPr>
      </p:sp>
      <p:sp>
        <p:nvSpPr>
          <p:cNvPr id="3" name="Text 1"/>
          <p:cNvSpPr/>
          <p:nvPr/>
        </p:nvSpPr>
        <p:spPr>
          <a:xfrm>
            <a:off x="914400" y="771525"/>
            <a:ext cx="2743200" cy="9144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Saad van Genie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914400" y="1697355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Rabindranath Tagore, gebore in 'n vooraanstaande familie, het sy filosofiese lewe sy artistieke en perspektiewe gevorm.</a:t>
            </a:r>
            <a:endParaRPr lang="en-US" sz="1000" dirty="0"/>
          </a:p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Sy familie se betrokkenheid deur Brahmo Samaj het 'n hervormingsgees in hom gekweek.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3566160" y="720090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1861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5943600" y="720090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Geboorte in Kalkutta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943600" y="1028700"/>
            <a:ext cx="210312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Rabindranath Tagore is op 7 Mei 1861 in Calcutta (nou Kolkata), Indië, gebore in 'n...</a:t>
            </a:r>
            <a:endParaRPr lang="en-US" sz="1000" dirty="0"/>
          </a:p>
        </p:txBody>
      </p:sp>
      <p:pic>
        <p:nvPicPr>
          <p:cNvPr id="8" name="Image 0" descr="https://djgurnpwsdoqjscwqbsj.supabase.co/storage/v1/object/public/presentation-templates-data/Checkmark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848" y="720090"/>
            <a:ext cx="274320" cy="25717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943600" y="1903095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1875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3566160" y="1903095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Vroeë Onderwys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3566160" y="2314575"/>
            <a:ext cx="210312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het sy opleiding tuis begin en later verskeie formele skole bygewoon, insluitend die Bengale...</a:t>
            </a:r>
            <a:endParaRPr lang="en-US" sz="1000" dirty="0"/>
          </a:p>
        </p:txBody>
      </p:sp>
      <p:pic>
        <p:nvPicPr>
          <p:cNvPr id="12" name="Image 1" descr="https://djgurnpwsdoqjscwqbsj.supabase.co/storage/v1/object/public/presentation-templates-data/Checkmark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848" y="1903095"/>
            <a:ext cx="274320" cy="25717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3566160" y="3343275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1878</a:t>
            </a:r>
            <a:endParaRPr lang="en-US" sz="1500" dirty="0"/>
          </a:p>
        </p:txBody>
      </p:sp>
      <p:sp>
        <p:nvSpPr>
          <p:cNvPr id="14" name="Text 10"/>
          <p:cNvSpPr/>
          <p:nvPr/>
        </p:nvSpPr>
        <p:spPr>
          <a:xfrm>
            <a:off x="5943600" y="3343275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Engeland-verblyf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5943600" y="3600450"/>
            <a:ext cx="210312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Op sewentienjarige ouderdom het Tagore na Engeland gereis om regte te studeer, maar hy het...</a:t>
            </a:r>
            <a:endParaRPr lang="en-US" sz="1000" dirty="0"/>
          </a:p>
        </p:txBody>
      </p:sp>
      <p:pic>
        <p:nvPicPr>
          <p:cNvPr id="16" name="Image 2" descr="https://djgurnpwsdoqjscwqbsj.supabase.co/storage/v1/object/public/presentation-templates-data/Checkmark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848" y="3343275"/>
            <a:ext cx="27432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60720" y="514350"/>
            <a:ext cx="45720" cy="4114800"/>
          </a:xfrm>
          <a:prstGeom prst="rect">
            <a:avLst>
              <a:gd name="adj" fmla="val 600000"/>
            </a:avLst>
          </a:prstGeom>
          <a:solidFill>
            <a:srgbClr val="808080"/>
          </a:solidFill>
          <a:ln/>
        </p:spPr>
      </p:sp>
      <p:sp>
        <p:nvSpPr>
          <p:cNvPr id="3" name="Text 1"/>
          <p:cNvSpPr/>
          <p:nvPr/>
        </p:nvSpPr>
        <p:spPr>
          <a:xfrm>
            <a:off x="914400" y="771525"/>
            <a:ext cx="2743200" cy="9144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Saad van Genie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914400" y="1697355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Rabindranath Tagore, gebore in 'n vooraanstaande familie, het sy filosofiese lewe sy artistieke en perspektiewe gevorm.</a:t>
            </a:r>
            <a:endParaRPr lang="en-US" sz="1000" dirty="0"/>
          </a:p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Sy familie se betrokkenheid deur Brahmo Samaj het 'n hervormingsgees in hom gekweek.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3566160" y="720090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1883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5943600" y="720090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Huwelik en Familie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943600" y="1028700"/>
            <a:ext cx="210312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is in 1883 met Mrinalini Devi getroud. Hul huwelik, wat op die tradisionele Indiese...</a:t>
            </a:r>
            <a:endParaRPr lang="en-US" sz="1000" dirty="0"/>
          </a:p>
        </p:txBody>
      </p:sp>
      <p:pic>
        <p:nvPicPr>
          <p:cNvPr id="8" name="Image 0" descr="https://djgurnpwsdoqjscwqbsj.supabase.co/storage/v1/object/public/presentation-templates-data/Checkmark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848" y="720090"/>
            <a:ext cx="27432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Vroë Vonk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Beperkte skoolopleiding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se formele opleiding is nie uitgebrei nie; hy het die tradisionele skoolopleiding vroegtydig beperk en oninspirerend gevind.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Poëtiese Wortels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Ten spyte van beperkte skoolopleiding het Tagore op 'n merkwaardige jong ouderdom begin poësie skryf, wat natuurlike talent ten toon gestel het.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3716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Literêre Ontkieming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Sy literêre reis het vroeg begin, met aanvanklike gedigte wat die grondslag gelê het vir sy toekomstige meesterstukke en impak.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634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0292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Vroë Invloed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0292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Hy het ook ongeskoold was, het Tagore kennis van sy familie en omgewing geabsorbeer, wat sy kreatiewe gees aangevuur het.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Tagore: Vroë Vonk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Selfgeleerde Genie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Tagore se storie beklemtoon hoe selfgerigte leer en passie kan seëvier oor konvensionele opvoedkundige paaie na grootheid.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2025-06-27T04:22:02Z</dcterms:created>
  <dcterms:modified xsi:type="dcterms:W3CDTF">2025-06-27T04:22:02Z</dcterms:modified>
</cp:coreProperties>
</file>