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ASTER_SLIDE">
    <p:bg>
      <p:bgPr>
        <a:solidFill>
          <a:srgbClr val="FFFFFF"/>
        </a:solidFill>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2.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slideLayout" Target="../slideLayouts/slideLayout2.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slideLayout" Target="../slideLayouts/slideLayout2.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slideLayout" Target="../slideLayouts/slideLayout2.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slideLayout" Target="../slideLayouts/slideLayout2.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2.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slideLayout" Target="../slideLayouts/slideLayout2.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slideLayout" Target="../slideLayouts/slideLayout2.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2.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2.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4629150"/>
            <a:ext cx="9144000" cy="0"/>
          </a:xfrm>
          <a:prstGeom prst="line">
            <a:avLst/>
          </a:prstGeom>
          <a:noFill/>
          <a:ln w="12700">
            <a:solidFill>
              <a:srgbClr val="A9A9A9"/>
            </a:solidFill>
            <a:prstDash val="solid"/>
          </a:ln>
        </p:spPr>
      </p:sp>
      <p:sp>
        <p:nvSpPr>
          <p:cNvPr id="4" name="Text 1"/>
          <p:cNvSpPr/>
          <p:nvPr/>
        </p:nvSpPr>
        <p:spPr>
          <a:xfrm>
            <a:off x="914400" y="2314575"/>
            <a:ext cx="3657600" cy="274320"/>
          </a:xfrm>
          <a:prstGeom prst="rect">
            <a:avLst/>
          </a:prstGeom>
          <a:noFill/>
          <a:ln/>
        </p:spPr>
        <p:txBody>
          <a:bodyPr wrap="square" rtlCol="0" anchor="b"/>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The Dynamic Growth Journey of India</a:t>
            </a:r>
            <a:endParaRPr lang="en-US" sz="3300" dirty="0"/>
          </a:p>
        </p:txBody>
      </p:sp>
      <p:sp>
        <p:nvSpPr>
          <p:cNvPr id="5" name="Text 2"/>
          <p:cNvSpPr/>
          <p:nvPr/>
        </p:nvSpPr>
        <p:spPr>
          <a:xfrm>
            <a:off x="914400" y="2571750"/>
            <a:ext cx="3657600" cy="274320"/>
          </a:xfrm>
          <a:prstGeom prst="rect">
            <a:avLst/>
          </a:prstGeom>
          <a:noFill/>
          <a:ln/>
        </p:spPr>
        <p:txBody>
          <a:bodyPr wrap="square" rtlCol="0" anchor="t"/>
          <a:lstStyle/>
          <a:p>
            <a:pPr indent="0" marL="0">
              <a:buNone/>
            </a:pPr>
            <a:r>
              <a:rPr lang="en-US" sz="1200" dirty="0">
                <a:solidFill>
                  <a:srgbClr val="000000"/>
                </a:solidFill>
                <a:latin typeface="Plus Jakarta Sans Light" pitchFamily="34" charset="0"/>
                <a:ea typeface="Plus Jakarta Sans Light" pitchFamily="34" charset="-122"/>
                <a:cs typeface="Plus Jakarta Sans Light" pitchFamily="34" charset="-120"/>
              </a:rPr>
              <a:t>Exploring the Economic, Social, and Technological Advancements Shaping India's Future</a:t>
            </a:r>
            <a:endParaRPr lang="en-US" sz="1200" dirty="0"/>
          </a:p>
        </p:txBody>
      </p:sp>
      <p:pic>
        <p:nvPicPr>
          <p:cNvPr id="6" name="Image 1" descr="preencoded.png">    </p:cNvPr>
          <p:cNvPicPr>
            <a:picLocks noChangeAspect="1"/>
          </p:cNvPicPr>
          <p:nvPr/>
        </p:nvPicPr>
        <p:blipFill>
          <a:blip r:embed="rId2"/>
          <a:stretch>
            <a:fillRect/>
          </a:stretch>
        </p:blipFill>
        <p:spPr>
          <a:xfrm>
            <a:off x="5394960" y="462915"/>
            <a:ext cx="685800" cy="514350"/>
          </a:xfrm>
          <a:prstGeom prst="rect">
            <a:avLst/>
          </a:prstGeom>
        </p:spPr>
      </p:pic>
      <p:pic>
        <p:nvPicPr>
          <p:cNvPr id="7" name="Image 2" descr="preencoded.png">    </p:cNvPr>
          <p:cNvPicPr>
            <a:picLocks noChangeAspect="1"/>
          </p:cNvPicPr>
          <p:nvPr/>
        </p:nvPicPr>
        <p:blipFill>
          <a:blip r:embed="rId3"/>
          <a:stretch>
            <a:fillRect/>
          </a:stretch>
        </p:blipFill>
        <p:spPr>
          <a:xfrm>
            <a:off x="7772400" y="3651885"/>
            <a:ext cx="685800" cy="514350"/>
          </a:xfrm>
          <a:prstGeom prst="rect">
            <a:avLst/>
          </a:prstGeom>
        </p:spPr>
      </p:pic>
      <p:sp>
        <p:nvSpPr>
          <p:cNvPr id="8" name="Shape 3"/>
          <p:cNvSpPr/>
          <p:nvPr/>
        </p:nvSpPr>
        <p:spPr>
          <a:xfrm>
            <a:off x="5715000" y="720090"/>
            <a:ext cx="2377440" cy="3188970"/>
          </a:xfrm>
          <a:prstGeom prst="rect">
            <a:avLst>
              <a:gd name="adj" fmla="val 7692"/>
            </a:avLst>
          </a:prstGeom>
          <a:solidFill>
            <a:srgbClr val="FFFFFF"/>
          </a:solidFill>
          <a:ln/>
        </p:spPr>
      </p:sp>
      <p:pic>
        <p:nvPicPr>
          <p:cNvPr id="9" name="Image 3" descr="https://images.pexels.com/photos/35036456/pexels-photo-35036456.jpeg?auto=compress&amp;cs=tinysrgb&amp;fit=crop&amp;h=1200&amp;w=800">    </p:cNvPr>
          <p:cNvPicPr>
            <a:picLocks noChangeAspect="1"/>
          </p:cNvPicPr>
          <p:nvPr/>
        </p:nvPicPr>
        <p:blipFill>
          <a:blip r:embed="rId4"/>
          <a:stretch>
            <a:fillRect/>
          </a:stretch>
        </p:blipFill>
        <p:spPr>
          <a:xfrm>
            <a:off x="5760720" y="771525"/>
            <a:ext cx="2286000" cy="3086100"/>
          </a:xfrm>
          <a:prstGeom prst="rect">
            <a:avLst/>
          </a:prstGeom>
        </p:spPr>
      </p:pic>
      <p:sp>
        <p:nvSpPr>
          <p:cNvPr id="10" name="Text 4"/>
          <p:cNvSpPr/>
          <p:nvPr/>
        </p:nvSpPr>
        <p:spPr>
          <a:xfrm>
            <a:off x="457200" y="4732020"/>
            <a:ext cx="2743200" cy="274320"/>
          </a:xfrm>
          <a:prstGeom prst="rect">
            <a:avLst/>
          </a:prstGeom>
          <a:noFill/>
          <a:ln/>
        </p:spPr>
        <p:txBody>
          <a:bodyPr wrap="square" rtlCol="0" anchor="ctr"/>
          <a:lstStyle/>
          <a:p>
            <a:pPr indent="0" marL="0">
              <a:buNone/>
            </a:pPr>
            <a:r>
              <a:rPr lang="en-US" sz="1500" dirty="0">
                <a:solidFill>
                  <a:srgbClr val="000000"/>
                </a:solidFill>
                <a:latin typeface="Plus Jakarta Sans SemiBold" pitchFamily="34" charset="0"/>
                <a:ea typeface="Plus Jakarta Sans SemiBold" pitchFamily="34" charset="-122"/>
                <a:cs typeface="Plus Jakarta Sans SemiBold" pitchFamily="34" charset="-120"/>
              </a:rPr>
              <a:t>December 2025</a:t>
            </a: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Make in India Initiative</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FDI Growth</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Manufacturing GDP</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Job Creation</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Skill Development</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Investment Increase</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Export Rise</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45%</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17%</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10M</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5M</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28%</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12%</a:t>
            </a:r>
            <a:endParaRPr lang="en-US" sz="2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Digital India Movement</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Internet Users</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Smartphone Penetration</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Digital Transactions</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E-Governance Services</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Rural Internet Access</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Tech Startups</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700M</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75%</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1B</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200+</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60%</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10k</a:t>
            </a:r>
            <a:endParaRPr lang="en-US" sz="2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Startup Ecosystem in India</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Startup Growth</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Innovation Index</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Funding Increase</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Tech Startups</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Unicorns</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Global Rank</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3rd</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25%</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10k</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100+</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5th</a:t>
            </a:r>
            <a:endParaRPr lang="en-US" sz="2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FDI: Catalyst for India's Growth</a:t>
            </a:r>
            <a:endParaRPr lang="en-US" sz="3300" dirty="0"/>
          </a:p>
        </p:txBody>
      </p:sp>
      <p:sp>
        <p:nvSpPr>
          <p:cNvPr id="3" name="Text 1"/>
          <p:cNvSpPr/>
          <p:nvPr/>
        </p:nvSpPr>
        <p:spPr>
          <a:xfrm>
            <a:off x="457200" y="133731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FDI Inflow 2022</a:t>
            </a:r>
            <a:endParaRPr lang="en-US" sz="1500" dirty="0"/>
          </a:p>
        </p:txBody>
      </p:sp>
      <p:sp>
        <p:nvSpPr>
          <p:cNvPr id="4" name="Text 2"/>
          <p:cNvSpPr/>
          <p:nvPr/>
        </p:nvSpPr>
        <p:spPr>
          <a:xfrm>
            <a:off x="457200" y="221170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GDP Growth Impact</a:t>
            </a:r>
            <a:endParaRPr lang="en-US" sz="1500" dirty="0"/>
          </a:p>
        </p:txBody>
      </p:sp>
      <p:sp>
        <p:nvSpPr>
          <p:cNvPr id="5" name="Text 3"/>
          <p:cNvSpPr/>
          <p:nvPr/>
        </p:nvSpPr>
        <p:spPr>
          <a:xfrm>
            <a:off x="457200" y="308610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Manufacturing Boost</a:t>
            </a:r>
            <a:endParaRPr lang="en-US" sz="1500" dirty="0"/>
          </a:p>
        </p:txBody>
      </p:sp>
      <p:sp>
        <p:nvSpPr>
          <p:cNvPr id="6" name="Text 4"/>
          <p:cNvSpPr/>
          <p:nvPr/>
        </p:nvSpPr>
        <p:spPr>
          <a:xfrm>
            <a:off x="457200" y="396049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Job Creation</a:t>
            </a:r>
            <a:endParaRPr lang="en-US" sz="1500" dirty="0"/>
          </a:p>
        </p:txBody>
      </p:sp>
      <p:sp>
        <p:nvSpPr>
          <p:cNvPr id="7" name="Shape 5"/>
          <p:cNvSpPr/>
          <p:nvPr/>
        </p:nvSpPr>
        <p:spPr>
          <a:xfrm>
            <a:off x="7315200" y="1260158"/>
            <a:ext cx="1371600" cy="411480"/>
          </a:xfrm>
          <a:prstGeom prst="roundRect">
            <a:avLst>
              <a:gd name="adj" fmla="val 11111"/>
            </a:avLst>
          </a:prstGeom>
          <a:solidFill>
            <a:srgbClr val="E5FFE6"/>
          </a:solidFill>
          <a:ln w="12700">
            <a:solidFill>
              <a:srgbClr val="17A33E"/>
            </a:solidFill>
            <a:prstDash val="solid"/>
          </a:ln>
        </p:spPr>
      </p:sp>
      <p:sp>
        <p:nvSpPr>
          <p:cNvPr id="8" name="Shape 6"/>
          <p:cNvSpPr/>
          <p:nvPr/>
        </p:nvSpPr>
        <p:spPr>
          <a:xfrm>
            <a:off x="7315200" y="2134553"/>
            <a:ext cx="1371600" cy="411480"/>
          </a:xfrm>
          <a:prstGeom prst="roundRect">
            <a:avLst>
              <a:gd name="adj" fmla="val 11111"/>
            </a:avLst>
          </a:prstGeom>
          <a:solidFill>
            <a:srgbClr val="E5FFE6"/>
          </a:solidFill>
          <a:ln w="12700">
            <a:solidFill>
              <a:srgbClr val="17A33E"/>
            </a:solidFill>
            <a:prstDash val="solid"/>
          </a:ln>
        </p:spPr>
      </p:sp>
      <p:sp>
        <p:nvSpPr>
          <p:cNvPr id="9" name="Shape 7"/>
          <p:cNvSpPr/>
          <p:nvPr/>
        </p:nvSpPr>
        <p:spPr>
          <a:xfrm>
            <a:off x="7315200" y="3008948"/>
            <a:ext cx="1371600" cy="411480"/>
          </a:xfrm>
          <a:prstGeom prst="roundRect">
            <a:avLst>
              <a:gd name="adj" fmla="val 11111"/>
            </a:avLst>
          </a:prstGeom>
          <a:solidFill>
            <a:srgbClr val="E5FFE6"/>
          </a:solidFill>
          <a:ln w="12700">
            <a:solidFill>
              <a:srgbClr val="17A33E"/>
            </a:solidFill>
            <a:prstDash val="solid"/>
          </a:ln>
        </p:spPr>
      </p:sp>
      <p:sp>
        <p:nvSpPr>
          <p:cNvPr id="10" name="Shape 8"/>
          <p:cNvSpPr/>
          <p:nvPr/>
        </p:nvSpPr>
        <p:spPr>
          <a:xfrm>
            <a:off x="7315200" y="3883343"/>
            <a:ext cx="1371600" cy="411480"/>
          </a:xfrm>
          <a:prstGeom prst="roundRect">
            <a:avLst>
              <a:gd name="adj" fmla="val 11111"/>
            </a:avLst>
          </a:prstGeom>
          <a:solidFill>
            <a:srgbClr val="E5FFE6"/>
          </a:solidFill>
          <a:ln w="12700">
            <a:solidFill>
              <a:srgbClr val="17A33E"/>
            </a:solidFill>
            <a:prstDash val="solid"/>
          </a:ln>
        </p:spPr>
      </p:sp>
      <p:sp>
        <p:nvSpPr>
          <p:cNvPr id="11" name="Text 9"/>
          <p:cNvSpPr/>
          <p:nvPr/>
        </p:nvSpPr>
        <p:spPr>
          <a:xfrm>
            <a:off x="7315200" y="126015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85B$</a:t>
            </a:r>
            <a:endParaRPr lang="en-US" sz="1500" dirty="0"/>
          </a:p>
        </p:txBody>
      </p:sp>
      <p:sp>
        <p:nvSpPr>
          <p:cNvPr id="12" name="Text 10"/>
          <p:cNvSpPr/>
          <p:nvPr/>
        </p:nvSpPr>
        <p:spPr>
          <a:xfrm>
            <a:off x="7315200" y="213455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3%</a:t>
            </a:r>
            <a:endParaRPr lang="en-US" sz="1500" dirty="0"/>
          </a:p>
        </p:txBody>
      </p:sp>
      <p:sp>
        <p:nvSpPr>
          <p:cNvPr id="13" name="Text 11"/>
          <p:cNvSpPr/>
          <p:nvPr/>
        </p:nvSpPr>
        <p:spPr>
          <a:xfrm>
            <a:off x="7315200" y="300894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15%</a:t>
            </a:r>
            <a:endParaRPr lang="en-US" sz="1500" dirty="0"/>
          </a:p>
        </p:txBody>
      </p:sp>
      <p:sp>
        <p:nvSpPr>
          <p:cNvPr id="14" name="Text 12"/>
          <p:cNvSpPr/>
          <p:nvPr/>
        </p:nvSpPr>
        <p:spPr>
          <a:xfrm>
            <a:off x="7315200" y="388334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10M</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Challenges in India's Growth</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GDP Growth Rate</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Unemployment Rate</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Poverty Level</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Infrastructure Index</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Education Quality</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Healthcare Access</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5.8%</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7.2%</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21%</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3.5/10</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4.2/10</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65%</a:t>
            </a:r>
            <a:endParaRPr lang="en-US" sz="2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India's Path to Sustainable Development</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Poverty Reduction</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Clean Energy Use</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Education Access</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Healthcare Coverage</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Water Sanitation</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Economic Growth</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40%</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95%</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80%</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70%</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a:t>
            </a:r>
            <a:endParaRPr lang="en-US" sz="2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Education and Skill Development</a:t>
            </a:r>
            <a:endParaRPr lang="en-US" sz="3300" dirty="0"/>
          </a:p>
        </p:txBody>
      </p:sp>
      <p:sp>
        <p:nvSpPr>
          <p:cNvPr id="3" name="Text 1"/>
          <p:cNvSpPr/>
          <p:nvPr/>
        </p:nvSpPr>
        <p:spPr>
          <a:xfrm>
            <a:off x="457200" y="1285875"/>
            <a:ext cx="7772400" cy="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Promoting continuous education to adapt to changing job markets and technological advancements.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Equipping individuals with essential digital skills for the modern workplace and everyday life.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Providing specialized training to develop practical skills for specific trades and professions.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Fostering interest and proficiency in science, technology, engineering, and mathematics among students.</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Healthcare Advancements</a:t>
            </a:r>
            <a:endParaRPr lang="en-US" sz="3300" dirty="0"/>
          </a:p>
        </p:txBody>
      </p:sp>
      <p:sp>
        <p:nvSpPr>
          <p:cNvPr id="3" name="Text 1"/>
          <p:cNvSpPr/>
          <p:nvPr/>
        </p:nvSpPr>
        <p:spPr>
          <a:xfrm>
            <a:off x="457200" y="133731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Life Expectancy</a:t>
            </a:r>
            <a:endParaRPr lang="en-US" sz="1500" dirty="0"/>
          </a:p>
        </p:txBody>
      </p:sp>
      <p:sp>
        <p:nvSpPr>
          <p:cNvPr id="4" name="Text 2"/>
          <p:cNvSpPr/>
          <p:nvPr/>
        </p:nvSpPr>
        <p:spPr>
          <a:xfrm>
            <a:off x="457200" y="221170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Infant Mortality</a:t>
            </a:r>
            <a:endParaRPr lang="en-US" sz="1500" dirty="0"/>
          </a:p>
        </p:txBody>
      </p:sp>
      <p:sp>
        <p:nvSpPr>
          <p:cNvPr id="5" name="Text 3"/>
          <p:cNvSpPr/>
          <p:nvPr/>
        </p:nvSpPr>
        <p:spPr>
          <a:xfrm>
            <a:off x="457200" y="308610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Healthcare Spending</a:t>
            </a:r>
            <a:endParaRPr lang="en-US" sz="1500" dirty="0"/>
          </a:p>
        </p:txBody>
      </p:sp>
      <p:sp>
        <p:nvSpPr>
          <p:cNvPr id="6" name="Text 4"/>
          <p:cNvSpPr/>
          <p:nvPr/>
        </p:nvSpPr>
        <p:spPr>
          <a:xfrm>
            <a:off x="457200" y="396049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Vaccination Rate</a:t>
            </a:r>
            <a:endParaRPr lang="en-US" sz="1500" dirty="0"/>
          </a:p>
        </p:txBody>
      </p:sp>
      <p:sp>
        <p:nvSpPr>
          <p:cNvPr id="7" name="Shape 5"/>
          <p:cNvSpPr/>
          <p:nvPr/>
        </p:nvSpPr>
        <p:spPr>
          <a:xfrm>
            <a:off x="7315200" y="1260158"/>
            <a:ext cx="1371600" cy="411480"/>
          </a:xfrm>
          <a:prstGeom prst="roundRect">
            <a:avLst>
              <a:gd name="adj" fmla="val 11111"/>
            </a:avLst>
          </a:prstGeom>
          <a:solidFill>
            <a:srgbClr val="E5FFE6"/>
          </a:solidFill>
          <a:ln w="12700">
            <a:solidFill>
              <a:srgbClr val="17A33E"/>
            </a:solidFill>
            <a:prstDash val="solid"/>
          </a:ln>
        </p:spPr>
      </p:sp>
      <p:sp>
        <p:nvSpPr>
          <p:cNvPr id="8" name="Shape 6"/>
          <p:cNvSpPr/>
          <p:nvPr/>
        </p:nvSpPr>
        <p:spPr>
          <a:xfrm>
            <a:off x="7315200" y="2134553"/>
            <a:ext cx="1371600" cy="411480"/>
          </a:xfrm>
          <a:prstGeom prst="roundRect">
            <a:avLst>
              <a:gd name="adj" fmla="val 11111"/>
            </a:avLst>
          </a:prstGeom>
          <a:solidFill>
            <a:srgbClr val="E5FFE6"/>
          </a:solidFill>
          <a:ln w="12700">
            <a:solidFill>
              <a:srgbClr val="17A33E"/>
            </a:solidFill>
            <a:prstDash val="solid"/>
          </a:ln>
        </p:spPr>
      </p:sp>
      <p:sp>
        <p:nvSpPr>
          <p:cNvPr id="9" name="Shape 7"/>
          <p:cNvSpPr/>
          <p:nvPr/>
        </p:nvSpPr>
        <p:spPr>
          <a:xfrm>
            <a:off x="7315200" y="3008948"/>
            <a:ext cx="1371600" cy="411480"/>
          </a:xfrm>
          <a:prstGeom prst="roundRect">
            <a:avLst>
              <a:gd name="adj" fmla="val 11111"/>
            </a:avLst>
          </a:prstGeom>
          <a:solidFill>
            <a:srgbClr val="E5FFE6"/>
          </a:solidFill>
          <a:ln w="12700">
            <a:solidFill>
              <a:srgbClr val="17A33E"/>
            </a:solidFill>
            <a:prstDash val="solid"/>
          </a:ln>
        </p:spPr>
      </p:sp>
      <p:sp>
        <p:nvSpPr>
          <p:cNvPr id="10" name="Shape 8"/>
          <p:cNvSpPr/>
          <p:nvPr/>
        </p:nvSpPr>
        <p:spPr>
          <a:xfrm>
            <a:off x="7315200" y="3883343"/>
            <a:ext cx="1371600" cy="411480"/>
          </a:xfrm>
          <a:prstGeom prst="roundRect">
            <a:avLst>
              <a:gd name="adj" fmla="val 11111"/>
            </a:avLst>
          </a:prstGeom>
          <a:solidFill>
            <a:srgbClr val="E5FFE6"/>
          </a:solidFill>
          <a:ln w="12700">
            <a:solidFill>
              <a:srgbClr val="17A33E"/>
            </a:solidFill>
            <a:prstDash val="solid"/>
          </a:ln>
        </p:spPr>
      </p:sp>
      <p:sp>
        <p:nvSpPr>
          <p:cNvPr id="11" name="Text 9"/>
          <p:cNvSpPr/>
          <p:nvPr/>
        </p:nvSpPr>
        <p:spPr>
          <a:xfrm>
            <a:off x="7315200" y="126015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82 years</a:t>
            </a:r>
            <a:endParaRPr lang="en-US" sz="1500" dirty="0"/>
          </a:p>
        </p:txBody>
      </p:sp>
      <p:sp>
        <p:nvSpPr>
          <p:cNvPr id="12" name="Text 10"/>
          <p:cNvSpPr/>
          <p:nvPr/>
        </p:nvSpPr>
        <p:spPr>
          <a:xfrm>
            <a:off x="7315200" y="213455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4.5%</a:t>
            </a:r>
            <a:endParaRPr lang="en-US" sz="1500" dirty="0"/>
          </a:p>
        </p:txBody>
      </p:sp>
      <p:sp>
        <p:nvSpPr>
          <p:cNvPr id="13" name="Text 11"/>
          <p:cNvSpPr/>
          <p:nvPr/>
        </p:nvSpPr>
        <p:spPr>
          <a:xfrm>
            <a:off x="7315200" y="300894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10% GDP</a:t>
            </a:r>
            <a:endParaRPr lang="en-US" sz="1500" dirty="0"/>
          </a:p>
        </p:txBody>
      </p:sp>
      <p:sp>
        <p:nvSpPr>
          <p:cNvPr id="14" name="Text 12"/>
          <p:cNvSpPr/>
          <p:nvPr/>
        </p:nvSpPr>
        <p:spPr>
          <a:xfrm>
            <a:off x="7315200" y="388334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95%</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Agricultural Innovations</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Yield Increase</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Water Savings</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Cost Reduction</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Adoption Rate</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Soil Health</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Energy Efficiency</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30%</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20%</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50%</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25%</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40%</a:t>
            </a:r>
            <a:endParaRPr lang="en-US" sz="2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Urbanization Trends in India</a:t>
            </a:r>
            <a:endParaRPr lang="en-US" sz="3300" dirty="0"/>
          </a:p>
        </p:txBody>
      </p:sp>
      <p:sp>
        <p:nvSpPr>
          <p:cNvPr id="3" name="Text 1"/>
          <p:cNvSpPr/>
          <p:nvPr/>
        </p:nvSpPr>
        <p:spPr>
          <a:xfrm>
            <a:off x="457200" y="133731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Urban Population</a:t>
            </a:r>
            <a:endParaRPr lang="en-US" sz="1500" dirty="0"/>
          </a:p>
        </p:txBody>
      </p:sp>
      <p:sp>
        <p:nvSpPr>
          <p:cNvPr id="4" name="Text 2"/>
          <p:cNvSpPr/>
          <p:nvPr/>
        </p:nvSpPr>
        <p:spPr>
          <a:xfrm>
            <a:off x="457200" y="221170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GDP Contribution</a:t>
            </a:r>
            <a:endParaRPr lang="en-US" sz="1500" dirty="0"/>
          </a:p>
        </p:txBody>
      </p:sp>
      <p:sp>
        <p:nvSpPr>
          <p:cNvPr id="5" name="Text 3"/>
          <p:cNvSpPr/>
          <p:nvPr/>
        </p:nvSpPr>
        <p:spPr>
          <a:xfrm>
            <a:off x="457200" y="308610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Annual Growth Rate</a:t>
            </a:r>
            <a:endParaRPr lang="en-US" sz="1500" dirty="0"/>
          </a:p>
        </p:txBody>
      </p:sp>
      <p:sp>
        <p:nvSpPr>
          <p:cNvPr id="6" name="Text 4"/>
          <p:cNvSpPr/>
          <p:nvPr/>
        </p:nvSpPr>
        <p:spPr>
          <a:xfrm>
            <a:off x="457200" y="396049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Infrastructure Investment</a:t>
            </a:r>
            <a:endParaRPr lang="en-US" sz="1500" dirty="0"/>
          </a:p>
        </p:txBody>
      </p:sp>
      <p:sp>
        <p:nvSpPr>
          <p:cNvPr id="7" name="Shape 5"/>
          <p:cNvSpPr/>
          <p:nvPr/>
        </p:nvSpPr>
        <p:spPr>
          <a:xfrm>
            <a:off x="7315200" y="1260158"/>
            <a:ext cx="1371600" cy="411480"/>
          </a:xfrm>
          <a:prstGeom prst="roundRect">
            <a:avLst>
              <a:gd name="adj" fmla="val 11111"/>
            </a:avLst>
          </a:prstGeom>
          <a:solidFill>
            <a:srgbClr val="E5FFE6"/>
          </a:solidFill>
          <a:ln w="12700">
            <a:solidFill>
              <a:srgbClr val="17A33E"/>
            </a:solidFill>
            <a:prstDash val="solid"/>
          </a:ln>
        </p:spPr>
      </p:sp>
      <p:sp>
        <p:nvSpPr>
          <p:cNvPr id="8" name="Shape 6"/>
          <p:cNvSpPr/>
          <p:nvPr/>
        </p:nvSpPr>
        <p:spPr>
          <a:xfrm>
            <a:off x="7315200" y="2134553"/>
            <a:ext cx="1371600" cy="411480"/>
          </a:xfrm>
          <a:prstGeom prst="roundRect">
            <a:avLst>
              <a:gd name="adj" fmla="val 11111"/>
            </a:avLst>
          </a:prstGeom>
          <a:solidFill>
            <a:srgbClr val="E5FFE6"/>
          </a:solidFill>
          <a:ln w="12700">
            <a:solidFill>
              <a:srgbClr val="17A33E"/>
            </a:solidFill>
            <a:prstDash val="solid"/>
          </a:ln>
        </p:spPr>
      </p:sp>
      <p:sp>
        <p:nvSpPr>
          <p:cNvPr id="9" name="Shape 7"/>
          <p:cNvSpPr/>
          <p:nvPr/>
        </p:nvSpPr>
        <p:spPr>
          <a:xfrm>
            <a:off x="7315200" y="3008948"/>
            <a:ext cx="1371600" cy="411480"/>
          </a:xfrm>
          <a:prstGeom prst="roundRect">
            <a:avLst>
              <a:gd name="adj" fmla="val 11111"/>
            </a:avLst>
          </a:prstGeom>
          <a:solidFill>
            <a:srgbClr val="E5FFE6"/>
          </a:solidFill>
          <a:ln w="12700">
            <a:solidFill>
              <a:srgbClr val="17A33E"/>
            </a:solidFill>
            <a:prstDash val="solid"/>
          </a:ln>
        </p:spPr>
      </p:sp>
      <p:sp>
        <p:nvSpPr>
          <p:cNvPr id="10" name="Shape 8"/>
          <p:cNvSpPr/>
          <p:nvPr/>
        </p:nvSpPr>
        <p:spPr>
          <a:xfrm>
            <a:off x="7315200" y="3883343"/>
            <a:ext cx="1371600" cy="411480"/>
          </a:xfrm>
          <a:prstGeom prst="roundRect">
            <a:avLst>
              <a:gd name="adj" fmla="val 11111"/>
            </a:avLst>
          </a:prstGeom>
          <a:solidFill>
            <a:srgbClr val="E5FFE6"/>
          </a:solidFill>
          <a:ln w="12700">
            <a:solidFill>
              <a:srgbClr val="17A33E"/>
            </a:solidFill>
            <a:prstDash val="solid"/>
          </a:ln>
        </p:spPr>
      </p:sp>
      <p:sp>
        <p:nvSpPr>
          <p:cNvPr id="11" name="Text 9"/>
          <p:cNvSpPr/>
          <p:nvPr/>
        </p:nvSpPr>
        <p:spPr>
          <a:xfrm>
            <a:off x="7315200" y="126015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35%</a:t>
            </a:r>
            <a:endParaRPr lang="en-US" sz="1500" dirty="0"/>
          </a:p>
        </p:txBody>
      </p:sp>
      <p:sp>
        <p:nvSpPr>
          <p:cNvPr id="12" name="Text 10"/>
          <p:cNvSpPr/>
          <p:nvPr/>
        </p:nvSpPr>
        <p:spPr>
          <a:xfrm>
            <a:off x="7315200" y="213455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60%</a:t>
            </a:r>
            <a:endParaRPr lang="en-US" sz="1500" dirty="0"/>
          </a:p>
        </p:txBody>
      </p:sp>
      <p:sp>
        <p:nvSpPr>
          <p:cNvPr id="13" name="Text 11"/>
          <p:cNvSpPr/>
          <p:nvPr/>
        </p:nvSpPr>
        <p:spPr>
          <a:xfrm>
            <a:off x="7315200" y="300894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2.3%</a:t>
            </a:r>
            <a:endParaRPr lang="en-US" sz="1500" dirty="0"/>
          </a:p>
        </p:txBody>
      </p:sp>
      <p:sp>
        <p:nvSpPr>
          <p:cNvPr id="14" name="Text 12"/>
          <p:cNvSpPr/>
          <p:nvPr/>
        </p:nvSpPr>
        <p:spPr>
          <a:xfrm>
            <a:off x="7315200" y="388334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$500B</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462915"/>
            <a:ext cx="8229600" cy="274320"/>
          </a:xfrm>
          <a:prstGeom prst="rect">
            <a:avLst/>
          </a:prstGeom>
          <a:noFill/>
          <a:ln/>
        </p:spPr>
        <p:txBody>
          <a:bodyPr wrap="square" rtlCol="0" anchor="ctr"/>
          <a:lstStyle/>
          <a:p>
            <a:pPr algn="l" indent="0" marL="0">
              <a:buNone/>
            </a:pPr>
            <a:r>
              <a:rPr lang="en-US" sz="3200" b="1" dirty="0">
                <a:solidFill>
                  <a:srgbClr val="17A33E"/>
                </a:solidFill>
                <a:latin typeface="Plus Jakarta Sans" pitchFamily="34" charset="0"/>
                <a:ea typeface="Plus Jakarta Sans" pitchFamily="34" charset="-122"/>
                <a:cs typeface="Plus Jakarta Sans" pitchFamily="34" charset="-120"/>
              </a:rPr>
              <a:t>Table of Contents</a:t>
            </a:r>
            <a:endParaRPr lang="en-US" sz="3200" dirty="0"/>
          </a:p>
        </p:txBody>
      </p:sp>
      <p:sp>
        <p:nvSpPr>
          <p:cNvPr id="4" name="Shape 1"/>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5" name="Shape 2"/>
          <p:cNvSpPr/>
          <p:nvPr/>
        </p:nvSpPr>
        <p:spPr>
          <a:xfrm>
            <a:off x="594360" y="1337310"/>
            <a:ext cx="411480" cy="411480"/>
          </a:xfrm>
          <a:prstGeom prst="ellipse">
            <a:avLst/>
          </a:prstGeom>
          <a:solidFill>
            <a:srgbClr val="FFFFFF"/>
          </a:solidFill>
          <a:ln w="50800">
            <a:solidFill>
              <a:srgbClr val="FFFFFF"/>
            </a:solidFill>
            <a:prstDash val="solid"/>
          </a:ln>
        </p:spPr>
      </p:sp>
      <p:sp>
        <p:nvSpPr>
          <p:cNvPr id="6" name="Shape 3"/>
          <p:cNvSpPr/>
          <p:nvPr/>
        </p:nvSpPr>
        <p:spPr>
          <a:xfrm>
            <a:off x="640080" y="1388745"/>
            <a:ext cx="320040" cy="308610"/>
          </a:xfrm>
          <a:prstGeom prst="ellipse">
            <a:avLst/>
          </a:prstGeom>
          <a:solidFill>
            <a:srgbClr val="17A33E"/>
          </a:solidFill>
          <a:ln w="50800">
            <a:solidFill>
              <a:srgbClr val="17A33E"/>
            </a:solidFill>
            <a:prstDash val="solid"/>
          </a:ln>
        </p:spPr>
      </p:sp>
      <p:sp>
        <p:nvSpPr>
          <p:cNvPr id="7" name="Text 4"/>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a:t>
            </a:r>
            <a:endParaRPr lang="en-US" sz="1400" dirty="0"/>
          </a:p>
        </p:txBody>
      </p:sp>
      <p:sp>
        <p:nvSpPr>
          <p:cNvPr id="8" name="Text 5"/>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India's Growth Story</a:t>
            </a:r>
            <a:endParaRPr lang="en-US" sz="1400" dirty="0"/>
          </a:p>
        </p:txBody>
      </p:sp>
      <p:sp>
        <p:nvSpPr>
          <p:cNvPr id="9" name="Shape 6"/>
          <p:cNvSpPr/>
          <p:nvPr/>
        </p:nvSpPr>
        <p:spPr>
          <a:xfrm>
            <a:off x="731520" y="2057400"/>
            <a:ext cx="3474720" cy="514350"/>
          </a:xfrm>
          <a:prstGeom prst="roundRect">
            <a:avLst>
              <a:gd name="adj" fmla="val 88889"/>
            </a:avLst>
          </a:prstGeom>
          <a:solidFill>
            <a:srgbClr val="E8FFEF"/>
          </a:solidFill>
          <a:ln w="12700">
            <a:solidFill>
              <a:srgbClr val="17A33E"/>
            </a:solidFill>
            <a:prstDash val="solid"/>
          </a:ln>
        </p:spPr>
      </p:sp>
      <p:sp>
        <p:nvSpPr>
          <p:cNvPr id="10" name="Shape 7"/>
          <p:cNvSpPr/>
          <p:nvPr/>
        </p:nvSpPr>
        <p:spPr>
          <a:xfrm>
            <a:off x="594360" y="2108835"/>
            <a:ext cx="411480" cy="411480"/>
          </a:xfrm>
          <a:prstGeom prst="ellipse">
            <a:avLst/>
          </a:prstGeom>
          <a:solidFill>
            <a:srgbClr val="FFFFFF"/>
          </a:solidFill>
          <a:ln w="50800">
            <a:solidFill>
              <a:srgbClr val="FFFFFF"/>
            </a:solidFill>
            <a:prstDash val="solid"/>
          </a:ln>
        </p:spPr>
      </p:sp>
      <p:sp>
        <p:nvSpPr>
          <p:cNvPr id="11" name="Shape 8"/>
          <p:cNvSpPr/>
          <p:nvPr/>
        </p:nvSpPr>
        <p:spPr>
          <a:xfrm>
            <a:off x="640080" y="2160270"/>
            <a:ext cx="320040" cy="308610"/>
          </a:xfrm>
          <a:prstGeom prst="ellipse">
            <a:avLst/>
          </a:prstGeom>
          <a:solidFill>
            <a:srgbClr val="17A33E"/>
          </a:solidFill>
          <a:ln w="50800">
            <a:solidFill>
              <a:srgbClr val="17A33E"/>
            </a:solidFill>
            <a:prstDash val="solid"/>
          </a:ln>
        </p:spPr>
      </p:sp>
      <p:sp>
        <p:nvSpPr>
          <p:cNvPr id="12" name="Text 9"/>
          <p:cNvSpPr/>
          <p:nvPr/>
        </p:nvSpPr>
        <p:spPr>
          <a:xfrm>
            <a:off x="576072"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2</a:t>
            </a:r>
            <a:endParaRPr lang="en-US" sz="1400" dirty="0"/>
          </a:p>
        </p:txBody>
      </p:sp>
      <p:sp>
        <p:nvSpPr>
          <p:cNvPr id="13" name="Text 10"/>
          <p:cNvSpPr/>
          <p:nvPr/>
        </p:nvSpPr>
        <p:spPr>
          <a:xfrm>
            <a:off x="109728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India's 1991 Economic Transformation</a:t>
            </a:r>
            <a:endParaRPr lang="en-US" sz="1400" dirty="0"/>
          </a:p>
        </p:txBody>
      </p:sp>
      <p:sp>
        <p:nvSpPr>
          <p:cNvPr id="14" name="Shape 11"/>
          <p:cNvSpPr/>
          <p:nvPr/>
        </p:nvSpPr>
        <p:spPr>
          <a:xfrm>
            <a:off x="731520" y="2828925"/>
            <a:ext cx="3474720" cy="514350"/>
          </a:xfrm>
          <a:prstGeom prst="roundRect">
            <a:avLst>
              <a:gd name="adj" fmla="val 88889"/>
            </a:avLst>
          </a:prstGeom>
          <a:solidFill>
            <a:srgbClr val="E8FFEF"/>
          </a:solidFill>
          <a:ln w="12700">
            <a:solidFill>
              <a:srgbClr val="17A33E"/>
            </a:solidFill>
            <a:prstDash val="solid"/>
          </a:ln>
        </p:spPr>
      </p:sp>
      <p:sp>
        <p:nvSpPr>
          <p:cNvPr id="15" name="Shape 12"/>
          <p:cNvSpPr/>
          <p:nvPr/>
        </p:nvSpPr>
        <p:spPr>
          <a:xfrm>
            <a:off x="594360" y="2880360"/>
            <a:ext cx="411480" cy="411480"/>
          </a:xfrm>
          <a:prstGeom prst="ellipse">
            <a:avLst/>
          </a:prstGeom>
          <a:solidFill>
            <a:srgbClr val="FFFFFF"/>
          </a:solidFill>
          <a:ln w="50800">
            <a:solidFill>
              <a:srgbClr val="FFFFFF"/>
            </a:solidFill>
            <a:prstDash val="solid"/>
          </a:ln>
        </p:spPr>
      </p:sp>
      <p:sp>
        <p:nvSpPr>
          <p:cNvPr id="16" name="Shape 13"/>
          <p:cNvSpPr/>
          <p:nvPr/>
        </p:nvSpPr>
        <p:spPr>
          <a:xfrm>
            <a:off x="640080" y="2931795"/>
            <a:ext cx="320040" cy="308610"/>
          </a:xfrm>
          <a:prstGeom prst="ellipse">
            <a:avLst/>
          </a:prstGeom>
          <a:solidFill>
            <a:srgbClr val="17A33E"/>
          </a:solidFill>
          <a:ln w="50800">
            <a:solidFill>
              <a:srgbClr val="17A33E"/>
            </a:solidFill>
            <a:prstDash val="solid"/>
          </a:ln>
        </p:spPr>
      </p:sp>
      <p:sp>
        <p:nvSpPr>
          <p:cNvPr id="17" name="Text 14"/>
          <p:cNvSpPr/>
          <p:nvPr/>
        </p:nvSpPr>
        <p:spPr>
          <a:xfrm>
            <a:off x="576072"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3</a:t>
            </a:r>
            <a:endParaRPr lang="en-US" sz="1400" dirty="0"/>
          </a:p>
        </p:txBody>
      </p:sp>
      <p:sp>
        <p:nvSpPr>
          <p:cNvPr id="18" name="Text 15"/>
          <p:cNvSpPr/>
          <p:nvPr/>
        </p:nvSpPr>
        <p:spPr>
          <a:xfrm>
            <a:off x="109728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IT and Software Industry Boom</a:t>
            </a:r>
            <a:endParaRPr lang="en-US" sz="1400" dirty="0"/>
          </a:p>
        </p:txBody>
      </p:sp>
      <p:sp>
        <p:nvSpPr>
          <p:cNvPr id="19" name="Shape 16"/>
          <p:cNvSpPr/>
          <p:nvPr/>
        </p:nvSpPr>
        <p:spPr>
          <a:xfrm>
            <a:off x="731520" y="3600450"/>
            <a:ext cx="3474720" cy="514350"/>
          </a:xfrm>
          <a:prstGeom prst="roundRect">
            <a:avLst>
              <a:gd name="adj" fmla="val 88889"/>
            </a:avLst>
          </a:prstGeom>
          <a:solidFill>
            <a:srgbClr val="E8FFEF"/>
          </a:solidFill>
          <a:ln w="12700">
            <a:solidFill>
              <a:srgbClr val="17A33E"/>
            </a:solidFill>
            <a:prstDash val="solid"/>
          </a:ln>
        </p:spPr>
      </p:sp>
      <p:sp>
        <p:nvSpPr>
          <p:cNvPr id="20" name="Shape 17"/>
          <p:cNvSpPr/>
          <p:nvPr/>
        </p:nvSpPr>
        <p:spPr>
          <a:xfrm>
            <a:off x="594360" y="3651885"/>
            <a:ext cx="411480" cy="411480"/>
          </a:xfrm>
          <a:prstGeom prst="ellipse">
            <a:avLst/>
          </a:prstGeom>
          <a:solidFill>
            <a:srgbClr val="FFFFFF"/>
          </a:solidFill>
          <a:ln w="50800">
            <a:solidFill>
              <a:srgbClr val="FFFFFF"/>
            </a:solidFill>
            <a:prstDash val="solid"/>
          </a:ln>
        </p:spPr>
      </p:sp>
      <p:sp>
        <p:nvSpPr>
          <p:cNvPr id="21" name="Shape 18"/>
          <p:cNvSpPr/>
          <p:nvPr/>
        </p:nvSpPr>
        <p:spPr>
          <a:xfrm>
            <a:off x="640080" y="3703320"/>
            <a:ext cx="320040" cy="308610"/>
          </a:xfrm>
          <a:prstGeom prst="ellipse">
            <a:avLst/>
          </a:prstGeom>
          <a:solidFill>
            <a:srgbClr val="17A33E"/>
          </a:solidFill>
          <a:ln w="50800">
            <a:solidFill>
              <a:srgbClr val="17A33E"/>
            </a:solidFill>
            <a:prstDash val="solid"/>
          </a:ln>
        </p:spPr>
      </p:sp>
      <p:sp>
        <p:nvSpPr>
          <p:cNvPr id="22" name="Text 19"/>
          <p:cNvSpPr/>
          <p:nvPr/>
        </p:nvSpPr>
        <p:spPr>
          <a:xfrm>
            <a:off x="576072"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4</a:t>
            </a:r>
            <a:endParaRPr lang="en-US" sz="1400" dirty="0"/>
          </a:p>
        </p:txBody>
      </p:sp>
      <p:sp>
        <p:nvSpPr>
          <p:cNvPr id="23" name="Text 20"/>
          <p:cNvSpPr/>
          <p:nvPr/>
        </p:nvSpPr>
        <p:spPr>
          <a:xfrm>
            <a:off x="109728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India's Infrastructure Growth</a:t>
            </a:r>
            <a:endParaRPr lang="en-US" sz="1400" dirty="0"/>
          </a:p>
        </p:txBody>
      </p:sp>
      <p:sp>
        <p:nvSpPr>
          <p:cNvPr id="24" name="Shape 21"/>
          <p:cNvSpPr/>
          <p:nvPr/>
        </p:nvSpPr>
        <p:spPr>
          <a:xfrm>
            <a:off x="5029200" y="1285875"/>
            <a:ext cx="3474720" cy="514350"/>
          </a:xfrm>
          <a:prstGeom prst="roundRect">
            <a:avLst>
              <a:gd name="adj" fmla="val 88889"/>
            </a:avLst>
          </a:prstGeom>
          <a:solidFill>
            <a:srgbClr val="E8FFEF"/>
          </a:solidFill>
          <a:ln w="12700">
            <a:solidFill>
              <a:srgbClr val="17A33E"/>
            </a:solidFill>
            <a:prstDash val="solid"/>
          </a:ln>
        </p:spPr>
      </p:sp>
      <p:sp>
        <p:nvSpPr>
          <p:cNvPr id="25" name="Shape 22"/>
          <p:cNvSpPr/>
          <p:nvPr/>
        </p:nvSpPr>
        <p:spPr>
          <a:xfrm>
            <a:off x="4873752" y="1337310"/>
            <a:ext cx="411480" cy="411480"/>
          </a:xfrm>
          <a:prstGeom prst="ellipse">
            <a:avLst/>
          </a:prstGeom>
          <a:solidFill>
            <a:srgbClr val="FFFFFF"/>
          </a:solidFill>
          <a:ln w="50800">
            <a:solidFill>
              <a:srgbClr val="FFFFFF"/>
            </a:solidFill>
            <a:prstDash val="solid"/>
          </a:ln>
        </p:spPr>
      </p:sp>
      <p:sp>
        <p:nvSpPr>
          <p:cNvPr id="26" name="Shape 23"/>
          <p:cNvSpPr/>
          <p:nvPr/>
        </p:nvSpPr>
        <p:spPr>
          <a:xfrm>
            <a:off x="4937760" y="1388745"/>
            <a:ext cx="320040" cy="308610"/>
          </a:xfrm>
          <a:prstGeom prst="ellipse">
            <a:avLst/>
          </a:prstGeom>
          <a:solidFill>
            <a:srgbClr val="17A33E"/>
          </a:solidFill>
          <a:ln w="50800">
            <a:solidFill>
              <a:srgbClr val="17A33E"/>
            </a:solidFill>
            <a:prstDash val="solid"/>
          </a:ln>
        </p:spPr>
      </p:sp>
      <p:sp>
        <p:nvSpPr>
          <p:cNvPr id="27" name="Text 24"/>
          <p:cNvSpPr/>
          <p:nvPr/>
        </p:nvSpPr>
        <p:spPr>
          <a:xfrm>
            <a:off x="4892040"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5</a:t>
            </a:r>
            <a:endParaRPr lang="en-US" sz="1400" dirty="0"/>
          </a:p>
        </p:txBody>
      </p:sp>
      <p:sp>
        <p:nvSpPr>
          <p:cNvPr id="28" name="Text 25"/>
          <p:cNvSpPr/>
          <p:nvPr/>
        </p:nvSpPr>
        <p:spPr>
          <a:xfrm>
            <a:off x="539496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Harnessing India's Demographic Dividend</a:t>
            </a:r>
            <a:endParaRPr lang="en-US" sz="1400" dirty="0"/>
          </a:p>
        </p:txBody>
      </p:sp>
      <p:sp>
        <p:nvSpPr>
          <p:cNvPr id="29" name="Shape 26"/>
          <p:cNvSpPr/>
          <p:nvPr/>
        </p:nvSpPr>
        <p:spPr>
          <a:xfrm>
            <a:off x="5029200" y="2057400"/>
            <a:ext cx="3474720" cy="514350"/>
          </a:xfrm>
          <a:prstGeom prst="roundRect">
            <a:avLst>
              <a:gd name="adj" fmla="val 88889"/>
            </a:avLst>
          </a:prstGeom>
          <a:solidFill>
            <a:srgbClr val="E8FFEF"/>
          </a:solidFill>
          <a:ln w="12700">
            <a:solidFill>
              <a:srgbClr val="17A33E"/>
            </a:solidFill>
            <a:prstDash val="solid"/>
          </a:ln>
        </p:spPr>
      </p:sp>
      <p:sp>
        <p:nvSpPr>
          <p:cNvPr id="30" name="Shape 27"/>
          <p:cNvSpPr/>
          <p:nvPr/>
        </p:nvSpPr>
        <p:spPr>
          <a:xfrm>
            <a:off x="4873752" y="2108835"/>
            <a:ext cx="411480" cy="411480"/>
          </a:xfrm>
          <a:prstGeom prst="ellipse">
            <a:avLst/>
          </a:prstGeom>
          <a:solidFill>
            <a:srgbClr val="FFFFFF"/>
          </a:solidFill>
          <a:ln w="50800">
            <a:solidFill>
              <a:srgbClr val="FFFFFF"/>
            </a:solidFill>
            <a:prstDash val="solid"/>
          </a:ln>
        </p:spPr>
      </p:sp>
      <p:sp>
        <p:nvSpPr>
          <p:cNvPr id="31" name="Shape 28"/>
          <p:cNvSpPr/>
          <p:nvPr/>
        </p:nvSpPr>
        <p:spPr>
          <a:xfrm>
            <a:off x="4937760" y="2160270"/>
            <a:ext cx="320040" cy="308610"/>
          </a:xfrm>
          <a:prstGeom prst="ellipse">
            <a:avLst/>
          </a:prstGeom>
          <a:solidFill>
            <a:srgbClr val="17A33E"/>
          </a:solidFill>
          <a:ln w="50800">
            <a:solidFill>
              <a:srgbClr val="17A33E"/>
            </a:solidFill>
            <a:prstDash val="solid"/>
          </a:ln>
        </p:spPr>
      </p:sp>
      <p:sp>
        <p:nvSpPr>
          <p:cNvPr id="32" name="Text 29"/>
          <p:cNvSpPr/>
          <p:nvPr/>
        </p:nvSpPr>
        <p:spPr>
          <a:xfrm>
            <a:off x="4892040"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6</a:t>
            </a:r>
            <a:endParaRPr lang="en-US" sz="1400" dirty="0"/>
          </a:p>
        </p:txBody>
      </p:sp>
      <p:sp>
        <p:nvSpPr>
          <p:cNvPr id="33" name="Text 30"/>
          <p:cNvSpPr/>
          <p:nvPr/>
        </p:nvSpPr>
        <p:spPr>
          <a:xfrm>
            <a:off x="539496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Make in India Initiative</a:t>
            </a:r>
            <a:endParaRPr lang="en-US" sz="1400" dirty="0"/>
          </a:p>
        </p:txBody>
      </p:sp>
      <p:sp>
        <p:nvSpPr>
          <p:cNvPr id="34" name="Shape 31"/>
          <p:cNvSpPr/>
          <p:nvPr/>
        </p:nvSpPr>
        <p:spPr>
          <a:xfrm>
            <a:off x="5029200" y="2828925"/>
            <a:ext cx="3474720" cy="514350"/>
          </a:xfrm>
          <a:prstGeom prst="roundRect">
            <a:avLst>
              <a:gd name="adj" fmla="val 88889"/>
            </a:avLst>
          </a:prstGeom>
          <a:solidFill>
            <a:srgbClr val="E8FFEF"/>
          </a:solidFill>
          <a:ln w="12700">
            <a:solidFill>
              <a:srgbClr val="17A33E"/>
            </a:solidFill>
            <a:prstDash val="solid"/>
          </a:ln>
        </p:spPr>
      </p:sp>
      <p:sp>
        <p:nvSpPr>
          <p:cNvPr id="35" name="Shape 32"/>
          <p:cNvSpPr/>
          <p:nvPr/>
        </p:nvSpPr>
        <p:spPr>
          <a:xfrm>
            <a:off x="4873752" y="2880360"/>
            <a:ext cx="411480" cy="411480"/>
          </a:xfrm>
          <a:prstGeom prst="ellipse">
            <a:avLst/>
          </a:prstGeom>
          <a:solidFill>
            <a:srgbClr val="FFFFFF"/>
          </a:solidFill>
          <a:ln w="50800">
            <a:solidFill>
              <a:srgbClr val="FFFFFF"/>
            </a:solidFill>
            <a:prstDash val="solid"/>
          </a:ln>
        </p:spPr>
      </p:sp>
      <p:sp>
        <p:nvSpPr>
          <p:cNvPr id="36" name="Shape 33"/>
          <p:cNvSpPr/>
          <p:nvPr/>
        </p:nvSpPr>
        <p:spPr>
          <a:xfrm>
            <a:off x="4937760" y="2931795"/>
            <a:ext cx="320040" cy="308610"/>
          </a:xfrm>
          <a:prstGeom prst="ellipse">
            <a:avLst/>
          </a:prstGeom>
          <a:solidFill>
            <a:srgbClr val="17A33E"/>
          </a:solidFill>
          <a:ln w="50800">
            <a:solidFill>
              <a:srgbClr val="17A33E"/>
            </a:solidFill>
            <a:prstDash val="solid"/>
          </a:ln>
        </p:spPr>
      </p:sp>
      <p:sp>
        <p:nvSpPr>
          <p:cNvPr id="37" name="Text 34"/>
          <p:cNvSpPr/>
          <p:nvPr/>
        </p:nvSpPr>
        <p:spPr>
          <a:xfrm>
            <a:off x="4892040"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7</a:t>
            </a:r>
            <a:endParaRPr lang="en-US" sz="1400" dirty="0"/>
          </a:p>
        </p:txBody>
      </p:sp>
      <p:sp>
        <p:nvSpPr>
          <p:cNvPr id="38" name="Text 35"/>
          <p:cNvSpPr/>
          <p:nvPr/>
        </p:nvSpPr>
        <p:spPr>
          <a:xfrm>
            <a:off x="539496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Digital India Movement</a:t>
            </a:r>
            <a:endParaRPr lang="en-US" sz="1400" dirty="0"/>
          </a:p>
        </p:txBody>
      </p:sp>
      <p:sp>
        <p:nvSpPr>
          <p:cNvPr id="39" name="Shape 36"/>
          <p:cNvSpPr/>
          <p:nvPr/>
        </p:nvSpPr>
        <p:spPr>
          <a:xfrm>
            <a:off x="5029200" y="3600450"/>
            <a:ext cx="3474720" cy="514350"/>
          </a:xfrm>
          <a:prstGeom prst="roundRect">
            <a:avLst>
              <a:gd name="adj" fmla="val 88889"/>
            </a:avLst>
          </a:prstGeom>
          <a:solidFill>
            <a:srgbClr val="E8FFEF"/>
          </a:solidFill>
          <a:ln w="12700">
            <a:solidFill>
              <a:srgbClr val="17A33E"/>
            </a:solidFill>
            <a:prstDash val="solid"/>
          </a:ln>
        </p:spPr>
      </p:sp>
      <p:sp>
        <p:nvSpPr>
          <p:cNvPr id="40" name="Shape 37"/>
          <p:cNvSpPr/>
          <p:nvPr/>
        </p:nvSpPr>
        <p:spPr>
          <a:xfrm>
            <a:off x="4873752" y="3651885"/>
            <a:ext cx="411480" cy="411480"/>
          </a:xfrm>
          <a:prstGeom prst="ellipse">
            <a:avLst/>
          </a:prstGeom>
          <a:solidFill>
            <a:srgbClr val="FFFFFF"/>
          </a:solidFill>
          <a:ln w="50800">
            <a:solidFill>
              <a:srgbClr val="FFFFFF"/>
            </a:solidFill>
            <a:prstDash val="solid"/>
          </a:ln>
        </p:spPr>
      </p:sp>
      <p:sp>
        <p:nvSpPr>
          <p:cNvPr id="41" name="Shape 38"/>
          <p:cNvSpPr/>
          <p:nvPr/>
        </p:nvSpPr>
        <p:spPr>
          <a:xfrm>
            <a:off x="4937760" y="3703320"/>
            <a:ext cx="320040" cy="308610"/>
          </a:xfrm>
          <a:prstGeom prst="ellipse">
            <a:avLst/>
          </a:prstGeom>
          <a:solidFill>
            <a:srgbClr val="17A33E"/>
          </a:solidFill>
          <a:ln w="50800">
            <a:solidFill>
              <a:srgbClr val="17A33E"/>
            </a:solidFill>
            <a:prstDash val="solid"/>
          </a:ln>
        </p:spPr>
      </p:sp>
      <p:sp>
        <p:nvSpPr>
          <p:cNvPr id="42" name="Text 39"/>
          <p:cNvSpPr/>
          <p:nvPr/>
        </p:nvSpPr>
        <p:spPr>
          <a:xfrm>
            <a:off x="4892040"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8</a:t>
            </a:r>
            <a:endParaRPr lang="en-US" sz="1400" dirty="0"/>
          </a:p>
        </p:txBody>
      </p:sp>
      <p:sp>
        <p:nvSpPr>
          <p:cNvPr id="43" name="Text 40"/>
          <p:cNvSpPr/>
          <p:nvPr/>
        </p:nvSpPr>
        <p:spPr>
          <a:xfrm>
            <a:off x="539496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Startup Ecosystem in India</a:t>
            </a: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Empowering Women: Key to Growth</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Workforce Participation</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Leadership Roles</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Entrepreneurial Ventures</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Education Access</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Healthcare Improvement</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Political Representation</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47%</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25%</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30% increase</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90%</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 better outcomes</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23% seats</a:t>
            </a:r>
            <a:endParaRPr lang="en-US" sz="2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27432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India's Future Trajectory</a:t>
            </a:r>
            <a:endParaRPr lang="en-US" sz="3300" dirty="0"/>
          </a:p>
        </p:txBody>
      </p:sp>
      <p:sp>
        <p:nvSpPr>
          <p:cNvPr id="4" name="Shape 1"/>
          <p:cNvSpPr/>
          <p:nvPr/>
        </p:nvSpPr>
        <p:spPr>
          <a:xfrm>
            <a:off x="0" y="1954530"/>
            <a:ext cx="9144000" cy="0"/>
          </a:xfrm>
          <a:prstGeom prst="line">
            <a:avLst/>
          </a:prstGeom>
          <a:noFill/>
          <a:ln w="38100">
            <a:solidFill>
              <a:srgbClr val="17A33E"/>
            </a:solidFill>
            <a:prstDash val="solid"/>
          </a:ln>
        </p:spPr>
      </p:sp>
      <p:sp>
        <p:nvSpPr>
          <p:cNvPr id="5" name="Shape 2"/>
          <p:cNvSpPr/>
          <p:nvPr/>
        </p:nvSpPr>
        <p:spPr>
          <a:xfrm>
            <a:off x="411480" y="1337310"/>
            <a:ext cx="1463040" cy="360045"/>
          </a:xfrm>
          <a:prstGeom prst="roundRect">
            <a:avLst>
              <a:gd name="adj" fmla="val 12698"/>
            </a:avLst>
          </a:prstGeom>
          <a:solidFill>
            <a:srgbClr val="C9FDCB"/>
          </a:solidFill>
          <a:ln w="12700">
            <a:solidFill>
              <a:srgbClr val="C9FDCB"/>
            </a:solidFill>
            <a:prstDash val="solid"/>
          </a:ln>
        </p:spPr>
      </p:sp>
      <p:sp>
        <p:nvSpPr>
          <p:cNvPr id="6" name="Text 3"/>
          <p:cNvSpPr/>
          <p:nvPr/>
        </p:nvSpPr>
        <p:spPr>
          <a:xfrm>
            <a:off x="50292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2025</a:t>
            </a:r>
            <a:endParaRPr lang="en-US" sz="1300" dirty="0"/>
          </a:p>
        </p:txBody>
      </p:sp>
      <p:sp>
        <p:nvSpPr>
          <p:cNvPr id="7" name="Shape 4"/>
          <p:cNvSpPr/>
          <p:nvPr/>
        </p:nvSpPr>
        <p:spPr>
          <a:xfrm>
            <a:off x="411480" y="1887665"/>
            <a:ext cx="118872" cy="128588"/>
          </a:xfrm>
          <a:prstGeom prst="ellipse">
            <a:avLst/>
          </a:prstGeom>
          <a:solidFill>
            <a:srgbClr val="FFFFFF"/>
          </a:solidFill>
          <a:ln w="12700">
            <a:solidFill>
              <a:srgbClr val="17A33E"/>
            </a:solidFill>
            <a:prstDash val="solid"/>
          </a:ln>
        </p:spPr>
      </p:sp>
      <p:sp>
        <p:nvSpPr>
          <p:cNvPr id="8" name="Text 5"/>
          <p:cNvSpPr/>
          <p:nvPr/>
        </p:nvSpPr>
        <p:spPr>
          <a:xfrm>
            <a:off x="32004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Digital Revolution</a:t>
            </a:r>
            <a:endParaRPr lang="en-US" sz="1300" dirty="0"/>
          </a:p>
        </p:txBody>
      </p:sp>
      <p:sp>
        <p:nvSpPr>
          <p:cNvPr id="9" name="Text 6"/>
          <p:cNvSpPr/>
          <p:nvPr/>
        </p:nvSpPr>
        <p:spPr>
          <a:xfrm>
            <a:off x="32004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India is expected to become a global leader in digital innovation, with significant advancements in AI, blockchain, and IoT technologies. This will drive economic growth and create new opportunities across various sectors.</a:t>
            </a:r>
            <a:endParaRPr lang="en-US" sz="800" dirty="0"/>
          </a:p>
        </p:txBody>
      </p:sp>
      <p:sp>
        <p:nvSpPr>
          <p:cNvPr id="10" name="Shape 7"/>
          <p:cNvSpPr/>
          <p:nvPr/>
        </p:nvSpPr>
        <p:spPr>
          <a:xfrm>
            <a:off x="2514600" y="1337310"/>
            <a:ext cx="1463040" cy="360045"/>
          </a:xfrm>
          <a:prstGeom prst="roundRect">
            <a:avLst>
              <a:gd name="adj" fmla="val 12698"/>
            </a:avLst>
          </a:prstGeom>
          <a:solidFill>
            <a:srgbClr val="C9FDCB"/>
          </a:solidFill>
          <a:ln w="12700">
            <a:solidFill>
              <a:srgbClr val="C9FDCB"/>
            </a:solidFill>
            <a:prstDash val="solid"/>
          </a:ln>
        </p:spPr>
      </p:sp>
      <p:sp>
        <p:nvSpPr>
          <p:cNvPr id="11" name="Text 8"/>
          <p:cNvSpPr/>
          <p:nvPr/>
        </p:nvSpPr>
        <p:spPr>
          <a:xfrm>
            <a:off x="260604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2030</a:t>
            </a:r>
            <a:endParaRPr lang="en-US" sz="1300" dirty="0"/>
          </a:p>
        </p:txBody>
      </p:sp>
      <p:sp>
        <p:nvSpPr>
          <p:cNvPr id="12" name="Shape 9"/>
          <p:cNvSpPr/>
          <p:nvPr/>
        </p:nvSpPr>
        <p:spPr>
          <a:xfrm>
            <a:off x="2560320" y="1887665"/>
            <a:ext cx="118872" cy="128588"/>
          </a:xfrm>
          <a:prstGeom prst="ellipse">
            <a:avLst/>
          </a:prstGeom>
          <a:solidFill>
            <a:srgbClr val="FFFFFF"/>
          </a:solidFill>
          <a:ln w="12700">
            <a:solidFill>
              <a:srgbClr val="17A33E"/>
            </a:solidFill>
            <a:prstDash val="solid"/>
          </a:ln>
        </p:spPr>
      </p:sp>
      <p:sp>
        <p:nvSpPr>
          <p:cNvPr id="13" name="Text 10"/>
          <p:cNvSpPr/>
          <p:nvPr/>
        </p:nvSpPr>
        <p:spPr>
          <a:xfrm>
            <a:off x="246888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Sustainable Energy</a:t>
            </a:r>
            <a:endParaRPr lang="en-US" sz="1300" dirty="0"/>
          </a:p>
        </p:txBody>
      </p:sp>
      <p:sp>
        <p:nvSpPr>
          <p:cNvPr id="14" name="Text 11"/>
          <p:cNvSpPr/>
          <p:nvPr/>
        </p:nvSpPr>
        <p:spPr>
          <a:xfrm>
            <a:off x="246888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India aims to achieve 50% of its energy needs from renewable sources. This transition will reduce carbon emissions, promote green technology, and position India as a leader in sustainable energy solutions.</a:t>
            </a:r>
            <a:endParaRPr lang="en-US" sz="800" dirty="0"/>
          </a:p>
        </p:txBody>
      </p:sp>
      <p:sp>
        <p:nvSpPr>
          <p:cNvPr id="15" name="Shape 12"/>
          <p:cNvSpPr/>
          <p:nvPr/>
        </p:nvSpPr>
        <p:spPr>
          <a:xfrm>
            <a:off x="4663440" y="1337310"/>
            <a:ext cx="1463040" cy="360045"/>
          </a:xfrm>
          <a:prstGeom prst="roundRect">
            <a:avLst>
              <a:gd name="adj" fmla="val 12698"/>
            </a:avLst>
          </a:prstGeom>
          <a:solidFill>
            <a:srgbClr val="C9FDCB"/>
          </a:solidFill>
          <a:ln w="12700">
            <a:solidFill>
              <a:srgbClr val="C9FDCB"/>
            </a:solidFill>
            <a:prstDash val="solid"/>
          </a:ln>
        </p:spPr>
      </p:sp>
      <p:sp>
        <p:nvSpPr>
          <p:cNvPr id="16" name="Text 13"/>
          <p:cNvSpPr/>
          <p:nvPr/>
        </p:nvSpPr>
        <p:spPr>
          <a:xfrm>
            <a:off x="475488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2040</a:t>
            </a:r>
            <a:endParaRPr lang="en-US" sz="1300" dirty="0"/>
          </a:p>
        </p:txBody>
      </p:sp>
      <p:sp>
        <p:nvSpPr>
          <p:cNvPr id="17" name="Shape 14"/>
          <p:cNvSpPr/>
          <p:nvPr/>
        </p:nvSpPr>
        <p:spPr>
          <a:xfrm>
            <a:off x="4709160" y="1887665"/>
            <a:ext cx="118872" cy="128588"/>
          </a:xfrm>
          <a:prstGeom prst="ellipse">
            <a:avLst/>
          </a:prstGeom>
          <a:solidFill>
            <a:srgbClr val="FFFFFF"/>
          </a:solidFill>
          <a:ln w="12700">
            <a:solidFill>
              <a:srgbClr val="17A33E"/>
            </a:solidFill>
            <a:prstDash val="solid"/>
          </a:ln>
        </p:spPr>
      </p:sp>
      <p:sp>
        <p:nvSpPr>
          <p:cNvPr id="18" name="Text 15"/>
          <p:cNvSpPr/>
          <p:nvPr/>
        </p:nvSpPr>
        <p:spPr>
          <a:xfrm>
            <a:off x="466344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Urban Transformation</a:t>
            </a:r>
            <a:endParaRPr lang="en-US" sz="1300" dirty="0"/>
          </a:p>
        </p:txBody>
      </p:sp>
      <p:sp>
        <p:nvSpPr>
          <p:cNvPr id="19" name="Text 16"/>
          <p:cNvSpPr/>
          <p:nvPr/>
        </p:nvSpPr>
        <p:spPr>
          <a:xfrm>
            <a:off x="466344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Rapid urbanization will lead to the development of smart cities, integrating technology to improve infrastructure, transportation, and public services. This will enhance the quality of life for millions of urban dwellers.</a:t>
            </a:r>
            <a:endParaRPr lang="en-US" sz="800" dirty="0"/>
          </a:p>
        </p:txBody>
      </p:sp>
      <p:sp>
        <p:nvSpPr>
          <p:cNvPr id="20" name="Shape 17"/>
          <p:cNvSpPr/>
          <p:nvPr/>
        </p:nvSpPr>
        <p:spPr>
          <a:xfrm>
            <a:off x="6812280" y="1337310"/>
            <a:ext cx="1463040" cy="360045"/>
          </a:xfrm>
          <a:prstGeom prst="roundRect">
            <a:avLst>
              <a:gd name="adj" fmla="val 12698"/>
            </a:avLst>
          </a:prstGeom>
          <a:solidFill>
            <a:srgbClr val="C9FDCB"/>
          </a:solidFill>
          <a:ln w="12700">
            <a:solidFill>
              <a:srgbClr val="C9FDCB"/>
            </a:solidFill>
            <a:prstDash val="solid"/>
          </a:ln>
        </p:spPr>
      </p:sp>
      <p:sp>
        <p:nvSpPr>
          <p:cNvPr id="21" name="Text 18"/>
          <p:cNvSpPr/>
          <p:nvPr/>
        </p:nvSpPr>
        <p:spPr>
          <a:xfrm>
            <a:off x="690372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2050</a:t>
            </a:r>
            <a:endParaRPr lang="en-US" sz="1300" dirty="0"/>
          </a:p>
        </p:txBody>
      </p:sp>
      <p:sp>
        <p:nvSpPr>
          <p:cNvPr id="22" name="Shape 19"/>
          <p:cNvSpPr/>
          <p:nvPr/>
        </p:nvSpPr>
        <p:spPr>
          <a:xfrm>
            <a:off x="6858000" y="1887665"/>
            <a:ext cx="118872" cy="128588"/>
          </a:xfrm>
          <a:prstGeom prst="ellipse">
            <a:avLst/>
          </a:prstGeom>
          <a:solidFill>
            <a:srgbClr val="FFFFFF"/>
          </a:solidFill>
          <a:ln w="12700">
            <a:solidFill>
              <a:srgbClr val="17A33E"/>
            </a:solidFill>
            <a:prstDash val="solid"/>
          </a:ln>
        </p:spPr>
      </p:sp>
      <p:sp>
        <p:nvSpPr>
          <p:cNvPr id="23" name="Text 20"/>
          <p:cNvSpPr/>
          <p:nvPr/>
        </p:nvSpPr>
        <p:spPr>
          <a:xfrm>
            <a:off x="676656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Global Economic Power</a:t>
            </a:r>
            <a:endParaRPr lang="en-US" sz="1300" dirty="0"/>
          </a:p>
        </p:txBody>
      </p:sp>
      <p:sp>
        <p:nvSpPr>
          <p:cNvPr id="24" name="Text 21"/>
          <p:cNvSpPr/>
          <p:nvPr/>
        </p:nvSpPr>
        <p:spPr>
          <a:xfrm>
            <a:off x="676656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India is projected to become the world's third-largest economy, driven by a young workforce, technological innovation, and a robust manufacturing sector. This will elevate India's influence on the global stage.</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462915"/>
            <a:ext cx="8229600" cy="274320"/>
          </a:xfrm>
          <a:prstGeom prst="rect">
            <a:avLst/>
          </a:prstGeom>
          <a:noFill/>
          <a:ln/>
        </p:spPr>
        <p:txBody>
          <a:bodyPr wrap="square" rtlCol="0" anchor="ctr"/>
          <a:lstStyle/>
          <a:p>
            <a:pPr algn="l" indent="0" marL="0">
              <a:buNone/>
            </a:pPr>
            <a:r>
              <a:rPr lang="en-US" sz="3200" b="1" dirty="0">
                <a:solidFill>
                  <a:srgbClr val="17A33E"/>
                </a:solidFill>
                <a:latin typeface="Plus Jakarta Sans" pitchFamily="34" charset="0"/>
                <a:ea typeface="Plus Jakarta Sans" pitchFamily="34" charset="-122"/>
                <a:cs typeface="Plus Jakarta Sans" pitchFamily="34" charset="-120"/>
              </a:rPr>
              <a:t>Table of Contents</a:t>
            </a:r>
            <a:endParaRPr lang="en-US" sz="3200" dirty="0"/>
          </a:p>
        </p:txBody>
      </p:sp>
      <p:sp>
        <p:nvSpPr>
          <p:cNvPr id="4" name="Shape 1"/>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5" name="Shape 2"/>
          <p:cNvSpPr/>
          <p:nvPr/>
        </p:nvSpPr>
        <p:spPr>
          <a:xfrm>
            <a:off x="594360" y="1337310"/>
            <a:ext cx="411480" cy="411480"/>
          </a:xfrm>
          <a:prstGeom prst="ellipse">
            <a:avLst/>
          </a:prstGeom>
          <a:solidFill>
            <a:srgbClr val="FFFFFF"/>
          </a:solidFill>
          <a:ln w="50800">
            <a:solidFill>
              <a:srgbClr val="FFFFFF"/>
            </a:solidFill>
            <a:prstDash val="solid"/>
          </a:ln>
        </p:spPr>
      </p:sp>
      <p:sp>
        <p:nvSpPr>
          <p:cNvPr id="6" name="Shape 3"/>
          <p:cNvSpPr/>
          <p:nvPr/>
        </p:nvSpPr>
        <p:spPr>
          <a:xfrm>
            <a:off x="640080" y="1388745"/>
            <a:ext cx="320040" cy="308610"/>
          </a:xfrm>
          <a:prstGeom prst="ellipse">
            <a:avLst/>
          </a:prstGeom>
          <a:solidFill>
            <a:srgbClr val="17A33E"/>
          </a:solidFill>
          <a:ln w="50800">
            <a:solidFill>
              <a:srgbClr val="17A33E"/>
            </a:solidFill>
            <a:prstDash val="solid"/>
          </a:ln>
        </p:spPr>
      </p:sp>
      <p:sp>
        <p:nvSpPr>
          <p:cNvPr id="7" name="Text 4"/>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9</a:t>
            </a:r>
            <a:endParaRPr lang="en-US" sz="1400" dirty="0"/>
          </a:p>
        </p:txBody>
      </p:sp>
      <p:sp>
        <p:nvSpPr>
          <p:cNvPr id="8" name="Text 5"/>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FDI: Catalyst for India's Growth</a:t>
            </a:r>
            <a:endParaRPr lang="en-US" sz="1400" dirty="0"/>
          </a:p>
        </p:txBody>
      </p:sp>
      <p:sp>
        <p:nvSpPr>
          <p:cNvPr id="9" name="Shape 6"/>
          <p:cNvSpPr/>
          <p:nvPr/>
        </p:nvSpPr>
        <p:spPr>
          <a:xfrm>
            <a:off x="731520" y="2057400"/>
            <a:ext cx="3474720" cy="514350"/>
          </a:xfrm>
          <a:prstGeom prst="roundRect">
            <a:avLst>
              <a:gd name="adj" fmla="val 88889"/>
            </a:avLst>
          </a:prstGeom>
          <a:solidFill>
            <a:srgbClr val="E8FFEF"/>
          </a:solidFill>
          <a:ln w="12700">
            <a:solidFill>
              <a:srgbClr val="17A33E"/>
            </a:solidFill>
            <a:prstDash val="solid"/>
          </a:ln>
        </p:spPr>
      </p:sp>
      <p:sp>
        <p:nvSpPr>
          <p:cNvPr id="10" name="Shape 7"/>
          <p:cNvSpPr/>
          <p:nvPr/>
        </p:nvSpPr>
        <p:spPr>
          <a:xfrm>
            <a:off x="594360" y="2108835"/>
            <a:ext cx="411480" cy="411480"/>
          </a:xfrm>
          <a:prstGeom prst="ellipse">
            <a:avLst/>
          </a:prstGeom>
          <a:solidFill>
            <a:srgbClr val="FFFFFF"/>
          </a:solidFill>
          <a:ln w="50800">
            <a:solidFill>
              <a:srgbClr val="FFFFFF"/>
            </a:solidFill>
            <a:prstDash val="solid"/>
          </a:ln>
        </p:spPr>
      </p:sp>
      <p:sp>
        <p:nvSpPr>
          <p:cNvPr id="11" name="Shape 8"/>
          <p:cNvSpPr/>
          <p:nvPr/>
        </p:nvSpPr>
        <p:spPr>
          <a:xfrm>
            <a:off x="640080" y="2160270"/>
            <a:ext cx="320040" cy="308610"/>
          </a:xfrm>
          <a:prstGeom prst="ellipse">
            <a:avLst/>
          </a:prstGeom>
          <a:solidFill>
            <a:srgbClr val="17A33E"/>
          </a:solidFill>
          <a:ln w="50800">
            <a:solidFill>
              <a:srgbClr val="17A33E"/>
            </a:solidFill>
            <a:prstDash val="solid"/>
          </a:ln>
        </p:spPr>
      </p:sp>
      <p:sp>
        <p:nvSpPr>
          <p:cNvPr id="12" name="Text 9"/>
          <p:cNvSpPr/>
          <p:nvPr/>
        </p:nvSpPr>
        <p:spPr>
          <a:xfrm>
            <a:off x="576072"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10</a:t>
            </a:r>
            <a:endParaRPr lang="en-US" sz="1400" dirty="0"/>
          </a:p>
        </p:txBody>
      </p:sp>
      <p:sp>
        <p:nvSpPr>
          <p:cNvPr id="13" name="Text 10"/>
          <p:cNvSpPr/>
          <p:nvPr/>
        </p:nvSpPr>
        <p:spPr>
          <a:xfrm>
            <a:off x="109728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Challenges in India's Growth</a:t>
            </a:r>
            <a:endParaRPr lang="en-US" sz="1400" dirty="0"/>
          </a:p>
        </p:txBody>
      </p:sp>
      <p:sp>
        <p:nvSpPr>
          <p:cNvPr id="14" name="Shape 11"/>
          <p:cNvSpPr/>
          <p:nvPr/>
        </p:nvSpPr>
        <p:spPr>
          <a:xfrm>
            <a:off x="731520" y="2828925"/>
            <a:ext cx="3474720" cy="514350"/>
          </a:xfrm>
          <a:prstGeom prst="roundRect">
            <a:avLst>
              <a:gd name="adj" fmla="val 88889"/>
            </a:avLst>
          </a:prstGeom>
          <a:solidFill>
            <a:srgbClr val="E8FFEF"/>
          </a:solidFill>
          <a:ln w="12700">
            <a:solidFill>
              <a:srgbClr val="17A33E"/>
            </a:solidFill>
            <a:prstDash val="solid"/>
          </a:ln>
        </p:spPr>
      </p:sp>
      <p:sp>
        <p:nvSpPr>
          <p:cNvPr id="15" name="Shape 12"/>
          <p:cNvSpPr/>
          <p:nvPr/>
        </p:nvSpPr>
        <p:spPr>
          <a:xfrm>
            <a:off x="594360" y="2880360"/>
            <a:ext cx="411480" cy="411480"/>
          </a:xfrm>
          <a:prstGeom prst="ellipse">
            <a:avLst/>
          </a:prstGeom>
          <a:solidFill>
            <a:srgbClr val="FFFFFF"/>
          </a:solidFill>
          <a:ln w="50800">
            <a:solidFill>
              <a:srgbClr val="FFFFFF"/>
            </a:solidFill>
            <a:prstDash val="solid"/>
          </a:ln>
        </p:spPr>
      </p:sp>
      <p:sp>
        <p:nvSpPr>
          <p:cNvPr id="16" name="Shape 13"/>
          <p:cNvSpPr/>
          <p:nvPr/>
        </p:nvSpPr>
        <p:spPr>
          <a:xfrm>
            <a:off x="640080" y="2931795"/>
            <a:ext cx="320040" cy="308610"/>
          </a:xfrm>
          <a:prstGeom prst="ellipse">
            <a:avLst/>
          </a:prstGeom>
          <a:solidFill>
            <a:srgbClr val="17A33E"/>
          </a:solidFill>
          <a:ln w="50800">
            <a:solidFill>
              <a:srgbClr val="17A33E"/>
            </a:solidFill>
            <a:prstDash val="solid"/>
          </a:ln>
        </p:spPr>
      </p:sp>
      <p:sp>
        <p:nvSpPr>
          <p:cNvPr id="17" name="Text 14"/>
          <p:cNvSpPr/>
          <p:nvPr/>
        </p:nvSpPr>
        <p:spPr>
          <a:xfrm>
            <a:off x="576072"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11</a:t>
            </a:r>
            <a:endParaRPr lang="en-US" sz="1400" dirty="0"/>
          </a:p>
        </p:txBody>
      </p:sp>
      <p:sp>
        <p:nvSpPr>
          <p:cNvPr id="18" name="Text 15"/>
          <p:cNvSpPr/>
          <p:nvPr/>
        </p:nvSpPr>
        <p:spPr>
          <a:xfrm>
            <a:off x="109728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India's Path to Sustainable Development</a:t>
            </a:r>
            <a:endParaRPr lang="en-US" sz="1400" dirty="0"/>
          </a:p>
        </p:txBody>
      </p:sp>
      <p:sp>
        <p:nvSpPr>
          <p:cNvPr id="19" name="Shape 16"/>
          <p:cNvSpPr/>
          <p:nvPr/>
        </p:nvSpPr>
        <p:spPr>
          <a:xfrm>
            <a:off x="731520" y="3600450"/>
            <a:ext cx="3474720" cy="514350"/>
          </a:xfrm>
          <a:prstGeom prst="roundRect">
            <a:avLst>
              <a:gd name="adj" fmla="val 88889"/>
            </a:avLst>
          </a:prstGeom>
          <a:solidFill>
            <a:srgbClr val="E8FFEF"/>
          </a:solidFill>
          <a:ln w="12700">
            <a:solidFill>
              <a:srgbClr val="17A33E"/>
            </a:solidFill>
            <a:prstDash val="solid"/>
          </a:ln>
        </p:spPr>
      </p:sp>
      <p:sp>
        <p:nvSpPr>
          <p:cNvPr id="20" name="Shape 17"/>
          <p:cNvSpPr/>
          <p:nvPr/>
        </p:nvSpPr>
        <p:spPr>
          <a:xfrm>
            <a:off x="594360" y="3651885"/>
            <a:ext cx="411480" cy="411480"/>
          </a:xfrm>
          <a:prstGeom prst="ellipse">
            <a:avLst/>
          </a:prstGeom>
          <a:solidFill>
            <a:srgbClr val="FFFFFF"/>
          </a:solidFill>
          <a:ln w="50800">
            <a:solidFill>
              <a:srgbClr val="FFFFFF"/>
            </a:solidFill>
            <a:prstDash val="solid"/>
          </a:ln>
        </p:spPr>
      </p:sp>
      <p:sp>
        <p:nvSpPr>
          <p:cNvPr id="21" name="Shape 18"/>
          <p:cNvSpPr/>
          <p:nvPr/>
        </p:nvSpPr>
        <p:spPr>
          <a:xfrm>
            <a:off x="640080" y="3703320"/>
            <a:ext cx="320040" cy="308610"/>
          </a:xfrm>
          <a:prstGeom prst="ellipse">
            <a:avLst/>
          </a:prstGeom>
          <a:solidFill>
            <a:srgbClr val="17A33E"/>
          </a:solidFill>
          <a:ln w="50800">
            <a:solidFill>
              <a:srgbClr val="17A33E"/>
            </a:solidFill>
            <a:prstDash val="solid"/>
          </a:ln>
        </p:spPr>
      </p:sp>
      <p:sp>
        <p:nvSpPr>
          <p:cNvPr id="22" name="Text 19"/>
          <p:cNvSpPr/>
          <p:nvPr/>
        </p:nvSpPr>
        <p:spPr>
          <a:xfrm>
            <a:off x="576072"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12</a:t>
            </a:r>
            <a:endParaRPr lang="en-US" sz="1400" dirty="0"/>
          </a:p>
        </p:txBody>
      </p:sp>
      <p:sp>
        <p:nvSpPr>
          <p:cNvPr id="23" name="Text 20"/>
          <p:cNvSpPr/>
          <p:nvPr/>
        </p:nvSpPr>
        <p:spPr>
          <a:xfrm>
            <a:off x="109728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Education and Skill Development</a:t>
            </a:r>
            <a:endParaRPr lang="en-US" sz="1400" dirty="0"/>
          </a:p>
        </p:txBody>
      </p:sp>
      <p:sp>
        <p:nvSpPr>
          <p:cNvPr id="24" name="Shape 21"/>
          <p:cNvSpPr/>
          <p:nvPr/>
        </p:nvSpPr>
        <p:spPr>
          <a:xfrm>
            <a:off x="5029200" y="1285875"/>
            <a:ext cx="3474720" cy="514350"/>
          </a:xfrm>
          <a:prstGeom prst="roundRect">
            <a:avLst>
              <a:gd name="adj" fmla="val 88889"/>
            </a:avLst>
          </a:prstGeom>
          <a:solidFill>
            <a:srgbClr val="E8FFEF"/>
          </a:solidFill>
          <a:ln w="12700">
            <a:solidFill>
              <a:srgbClr val="17A33E"/>
            </a:solidFill>
            <a:prstDash val="solid"/>
          </a:ln>
        </p:spPr>
      </p:sp>
      <p:sp>
        <p:nvSpPr>
          <p:cNvPr id="25" name="Shape 22"/>
          <p:cNvSpPr/>
          <p:nvPr/>
        </p:nvSpPr>
        <p:spPr>
          <a:xfrm>
            <a:off x="4873752" y="1337310"/>
            <a:ext cx="411480" cy="411480"/>
          </a:xfrm>
          <a:prstGeom prst="ellipse">
            <a:avLst/>
          </a:prstGeom>
          <a:solidFill>
            <a:srgbClr val="FFFFFF"/>
          </a:solidFill>
          <a:ln w="50800">
            <a:solidFill>
              <a:srgbClr val="FFFFFF"/>
            </a:solidFill>
            <a:prstDash val="solid"/>
          </a:ln>
        </p:spPr>
      </p:sp>
      <p:sp>
        <p:nvSpPr>
          <p:cNvPr id="26" name="Shape 23"/>
          <p:cNvSpPr/>
          <p:nvPr/>
        </p:nvSpPr>
        <p:spPr>
          <a:xfrm>
            <a:off x="4937760" y="1388745"/>
            <a:ext cx="320040" cy="308610"/>
          </a:xfrm>
          <a:prstGeom prst="ellipse">
            <a:avLst/>
          </a:prstGeom>
          <a:solidFill>
            <a:srgbClr val="17A33E"/>
          </a:solidFill>
          <a:ln w="50800">
            <a:solidFill>
              <a:srgbClr val="17A33E"/>
            </a:solidFill>
            <a:prstDash val="solid"/>
          </a:ln>
        </p:spPr>
      </p:sp>
      <p:sp>
        <p:nvSpPr>
          <p:cNvPr id="27" name="Text 24"/>
          <p:cNvSpPr/>
          <p:nvPr/>
        </p:nvSpPr>
        <p:spPr>
          <a:xfrm>
            <a:off x="4892040"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13</a:t>
            </a:r>
            <a:endParaRPr lang="en-US" sz="1400" dirty="0"/>
          </a:p>
        </p:txBody>
      </p:sp>
      <p:sp>
        <p:nvSpPr>
          <p:cNvPr id="28" name="Text 25"/>
          <p:cNvSpPr/>
          <p:nvPr/>
        </p:nvSpPr>
        <p:spPr>
          <a:xfrm>
            <a:off x="539496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Healthcare Advancements</a:t>
            </a:r>
            <a:endParaRPr lang="en-US" sz="1400" dirty="0"/>
          </a:p>
        </p:txBody>
      </p:sp>
      <p:sp>
        <p:nvSpPr>
          <p:cNvPr id="29" name="Shape 26"/>
          <p:cNvSpPr/>
          <p:nvPr/>
        </p:nvSpPr>
        <p:spPr>
          <a:xfrm>
            <a:off x="5029200" y="2057400"/>
            <a:ext cx="3474720" cy="514350"/>
          </a:xfrm>
          <a:prstGeom prst="roundRect">
            <a:avLst>
              <a:gd name="adj" fmla="val 88889"/>
            </a:avLst>
          </a:prstGeom>
          <a:solidFill>
            <a:srgbClr val="E8FFEF"/>
          </a:solidFill>
          <a:ln w="12700">
            <a:solidFill>
              <a:srgbClr val="17A33E"/>
            </a:solidFill>
            <a:prstDash val="solid"/>
          </a:ln>
        </p:spPr>
      </p:sp>
      <p:sp>
        <p:nvSpPr>
          <p:cNvPr id="30" name="Shape 27"/>
          <p:cNvSpPr/>
          <p:nvPr/>
        </p:nvSpPr>
        <p:spPr>
          <a:xfrm>
            <a:off x="4873752" y="2108835"/>
            <a:ext cx="411480" cy="411480"/>
          </a:xfrm>
          <a:prstGeom prst="ellipse">
            <a:avLst/>
          </a:prstGeom>
          <a:solidFill>
            <a:srgbClr val="FFFFFF"/>
          </a:solidFill>
          <a:ln w="50800">
            <a:solidFill>
              <a:srgbClr val="FFFFFF"/>
            </a:solidFill>
            <a:prstDash val="solid"/>
          </a:ln>
        </p:spPr>
      </p:sp>
      <p:sp>
        <p:nvSpPr>
          <p:cNvPr id="31" name="Shape 28"/>
          <p:cNvSpPr/>
          <p:nvPr/>
        </p:nvSpPr>
        <p:spPr>
          <a:xfrm>
            <a:off x="4937760" y="2160270"/>
            <a:ext cx="320040" cy="308610"/>
          </a:xfrm>
          <a:prstGeom prst="ellipse">
            <a:avLst/>
          </a:prstGeom>
          <a:solidFill>
            <a:srgbClr val="17A33E"/>
          </a:solidFill>
          <a:ln w="50800">
            <a:solidFill>
              <a:srgbClr val="17A33E"/>
            </a:solidFill>
            <a:prstDash val="solid"/>
          </a:ln>
        </p:spPr>
      </p:sp>
      <p:sp>
        <p:nvSpPr>
          <p:cNvPr id="32" name="Text 29"/>
          <p:cNvSpPr/>
          <p:nvPr/>
        </p:nvSpPr>
        <p:spPr>
          <a:xfrm>
            <a:off x="4892040" y="210883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14</a:t>
            </a:r>
            <a:endParaRPr lang="en-US" sz="1400" dirty="0"/>
          </a:p>
        </p:txBody>
      </p:sp>
      <p:sp>
        <p:nvSpPr>
          <p:cNvPr id="33" name="Text 30"/>
          <p:cNvSpPr/>
          <p:nvPr/>
        </p:nvSpPr>
        <p:spPr>
          <a:xfrm>
            <a:off x="5394960" y="210883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Agricultural Innovations</a:t>
            </a:r>
            <a:endParaRPr lang="en-US" sz="1400" dirty="0"/>
          </a:p>
        </p:txBody>
      </p:sp>
      <p:sp>
        <p:nvSpPr>
          <p:cNvPr id="34" name="Shape 31"/>
          <p:cNvSpPr/>
          <p:nvPr/>
        </p:nvSpPr>
        <p:spPr>
          <a:xfrm>
            <a:off x="5029200" y="2828925"/>
            <a:ext cx="3474720" cy="514350"/>
          </a:xfrm>
          <a:prstGeom prst="roundRect">
            <a:avLst>
              <a:gd name="adj" fmla="val 88889"/>
            </a:avLst>
          </a:prstGeom>
          <a:solidFill>
            <a:srgbClr val="E8FFEF"/>
          </a:solidFill>
          <a:ln w="12700">
            <a:solidFill>
              <a:srgbClr val="17A33E"/>
            </a:solidFill>
            <a:prstDash val="solid"/>
          </a:ln>
        </p:spPr>
      </p:sp>
      <p:sp>
        <p:nvSpPr>
          <p:cNvPr id="35" name="Shape 32"/>
          <p:cNvSpPr/>
          <p:nvPr/>
        </p:nvSpPr>
        <p:spPr>
          <a:xfrm>
            <a:off x="4873752" y="2880360"/>
            <a:ext cx="411480" cy="411480"/>
          </a:xfrm>
          <a:prstGeom prst="ellipse">
            <a:avLst/>
          </a:prstGeom>
          <a:solidFill>
            <a:srgbClr val="FFFFFF"/>
          </a:solidFill>
          <a:ln w="50800">
            <a:solidFill>
              <a:srgbClr val="FFFFFF"/>
            </a:solidFill>
            <a:prstDash val="solid"/>
          </a:ln>
        </p:spPr>
      </p:sp>
      <p:sp>
        <p:nvSpPr>
          <p:cNvPr id="36" name="Shape 33"/>
          <p:cNvSpPr/>
          <p:nvPr/>
        </p:nvSpPr>
        <p:spPr>
          <a:xfrm>
            <a:off x="4937760" y="2931795"/>
            <a:ext cx="320040" cy="308610"/>
          </a:xfrm>
          <a:prstGeom prst="ellipse">
            <a:avLst/>
          </a:prstGeom>
          <a:solidFill>
            <a:srgbClr val="17A33E"/>
          </a:solidFill>
          <a:ln w="50800">
            <a:solidFill>
              <a:srgbClr val="17A33E"/>
            </a:solidFill>
            <a:prstDash val="solid"/>
          </a:ln>
        </p:spPr>
      </p:sp>
      <p:sp>
        <p:nvSpPr>
          <p:cNvPr id="37" name="Text 34"/>
          <p:cNvSpPr/>
          <p:nvPr/>
        </p:nvSpPr>
        <p:spPr>
          <a:xfrm>
            <a:off x="4892040" y="288036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15</a:t>
            </a:r>
            <a:endParaRPr lang="en-US" sz="1400" dirty="0"/>
          </a:p>
        </p:txBody>
      </p:sp>
      <p:sp>
        <p:nvSpPr>
          <p:cNvPr id="38" name="Text 35"/>
          <p:cNvSpPr/>
          <p:nvPr/>
        </p:nvSpPr>
        <p:spPr>
          <a:xfrm>
            <a:off x="5394960" y="288036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Urbanization Trends in India</a:t>
            </a:r>
            <a:endParaRPr lang="en-US" sz="1400" dirty="0"/>
          </a:p>
        </p:txBody>
      </p:sp>
      <p:sp>
        <p:nvSpPr>
          <p:cNvPr id="39" name="Shape 36"/>
          <p:cNvSpPr/>
          <p:nvPr/>
        </p:nvSpPr>
        <p:spPr>
          <a:xfrm>
            <a:off x="5029200" y="3600450"/>
            <a:ext cx="3474720" cy="514350"/>
          </a:xfrm>
          <a:prstGeom prst="roundRect">
            <a:avLst>
              <a:gd name="adj" fmla="val 88889"/>
            </a:avLst>
          </a:prstGeom>
          <a:solidFill>
            <a:srgbClr val="E8FFEF"/>
          </a:solidFill>
          <a:ln w="12700">
            <a:solidFill>
              <a:srgbClr val="17A33E"/>
            </a:solidFill>
            <a:prstDash val="solid"/>
          </a:ln>
        </p:spPr>
      </p:sp>
      <p:sp>
        <p:nvSpPr>
          <p:cNvPr id="40" name="Shape 37"/>
          <p:cNvSpPr/>
          <p:nvPr/>
        </p:nvSpPr>
        <p:spPr>
          <a:xfrm>
            <a:off x="4873752" y="3651885"/>
            <a:ext cx="411480" cy="411480"/>
          </a:xfrm>
          <a:prstGeom prst="ellipse">
            <a:avLst/>
          </a:prstGeom>
          <a:solidFill>
            <a:srgbClr val="FFFFFF"/>
          </a:solidFill>
          <a:ln w="50800">
            <a:solidFill>
              <a:srgbClr val="FFFFFF"/>
            </a:solidFill>
            <a:prstDash val="solid"/>
          </a:ln>
        </p:spPr>
      </p:sp>
      <p:sp>
        <p:nvSpPr>
          <p:cNvPr id="41" name="Shape 38"/>
          <p:cNvSpPr/>
          <p:nvPr/>
        </p:nvSpPr>
        <p:spPr>
          <a:xfrm>
            <a:off x="4937760" y="3703320"/>
            <a:ext cx="320040" cy="308610"/>
          </a:xfrm>
          <a:prstGeom prst="ellipse">
            <a:avLst/>
          </a:prstGeom>
          <a:solidFill>
            <a:srgbClr val="17A33E"/>
          </a:solidFill>
          <a:ln w="50800">
            <a:solidFill>
              <a:srgbClr val="17A33E"/>
            </a:solidFill>
            <a:prstDash val="solid"/>
          </a:ln>
        </p:spPr>
      </p:sp>
      <p:sp>
        <p:nvSpPr>
          <p:cNvPr id="42" name="Text 39"/>
          <p:cNvSpPr/>
          <p:nvPr/>
        </p:nvSpPr>
        <p:spPr>
          <a:xfrm>
            <a:off x="4892040" y="3651885"/>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16</a:t>
            </a:r>
            <a:endParaRPr lang="en-US" sz="1400" dirty="0"/>
          </a:p>
        </p:txBody>
      </p:sp>
      <p:sp>
        <p:nvSpPr>
          <p:cNvPr id="43" name="Text 40"/>
          <p:cNvSpPr/>
          <p:nvPr/>
        </p:nvSpPr>
        <p:spPr>
          <a:xfrm>
            <a:off x="5394960" y="3651885"/>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Empowering Women: Key to Growth</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57200" y="462915"/>
            <a:ext cx="8229600" cy="274320"/>
          </a:xfrm>
          <a:prstGeom prst="rect">
            <a:avLst/>
          </a:prstGeom>
          <a:noFill/>
          <a:ln/>
        </p:spPr>
        <p:txBody>
          <a:bodyPr wrap="square" rtlCol="0" anchor="ctr"/>
          <a:lstStyle/>
          <a:p>
            <a:pPr algn="l" indent="0" marL="0">
              <a:buNone/>
            </a:pPr>
            <a:r>
              <a:rPr lang="en-US" sz="3200" b="1" dirty="0">
                <a:solidFill>
                  <a:srgbClr val="17A33E"/>
                </a:solidFill>
                <a:latin typeface="Plus Jakarta Sans" pitchFamily="34" charset="0"/>
                <a:ea typeface="Plus Jakarta Sans" pitchFamily="34" charset="-122"/>
                <a:cs typeface="Plus Jakarta Sans" pitchFamily="34" charset="-120"/>
              </a:rPr>
              <a:t>Table of Contents</a:t>
            </a:r>
            <a:endParaRPr lang="en-US" sz="3200" dirty="0"/>
          </a:p>
        </p:txBody>
      </p:sp>
      <p:sp>
        <p:nvSpPr>
          <p:cNvPr id="4" name="Shape 1"/>
          <p:cNvSpPr/>
          <p:nvPr/>
        </p:nvSpPr>
        <p:spPr>
          <a:xfrm>
            <a:off x="731520" y="1285875"/>
            <a:ext cx="3474720" cy="514350"/>
          </a:xfrm>
          <a:prstGeom prst="roundRect">
            <a:avLst>
              <a:gd name="adj" fmla="val 88889"/>
            </a:avLst>
          </a:prstGeom>
          <a:solidFill>
            <a:srgbClr val="E8FFEF"/>
          </a:solidFill>
          <a:ln w="12700">
            <a:solidFill>
              <a:srgbClr val="17A33E"/>
            </a:solidFill>
            <a:prstDash val="solid"/>
          </a:ln>
        </p:spPr>
      </p:sp>
      <p:sp>
        <p:nvSpPr>
          <p:cNvPr id="5" name="Shape 2"/>
          <p:cNvSpPr/>
          <p:nvPr/>
        </p:nvSpPr>
        <p:spPr>
          <a:xfrm>
            <a:off x="594360" y="1337310"/>
            <a:ext cx="411480" cy="411480"/>
          </a:xfrm>
          <a:prstGeom prst="ellipse">
            <a:avLst/>
          </a:prstGeom>
          <a:solidFill>
            <a:srgbClr val="FFFFFF"/>
          </a:solidFill>
          <a:ln w="50800">
            <a:solidFill>
              <a:srgbClr val="FFFFFF"/>
            </a:solidFill>
            <a:prstDash val="solid"/>
          </a:ln>
        </p:spPr>
      </p:sp>
      <p:sp>
        <p:nvSpPr>
          <p:cNvPr id="6" name="Shape 3"/>
          <p:cNvSpPr/>
          <p:nvPr/>
        </p:nvSpPr>
        <p:spPr>
          <a:xfrm>
            <a:off x="640080" y="1388745"/>
            <a:ext cx="320040" cy="308610"/>
          </a:xfrm>
          <a:prstGeom prst="ellipse">
            <a:avLst/>
          </a:prstGeom>
          <a:solidFill>
            <a:srgbClr val="17A33E"/>
          </a:solidFill>
          <a:ln w="50800">
            <a:solidFill>
              <a:srgbClr val="17A33E"/>
            </a:solidFill>
            <a:prstDash val="solid"/>
          </a:ln>
        </p:spPr>
      </p:sp>
      <p:sp>
        <p:nvSpPr>
          <p:cNvPr id="7" name="Text 4"/>
          <p:cNvSpPr/>
          <p:nvPr/>
        </p:nvSpPr>
        <p:spPr>
          <a:xfrm>
            <a:off x="576072" y="1337310"/>
            <a:ext cx="457200" cy="411480"/>
          </a:xfrm>
          <a:prstGeom prst="rect">
            <a:avLst/>
          </a:prstGeom>
          <a:noFill/>
          <a:ln/>
        </p:spPr>
        <p:txBody>
          <a:bodyPr wrap="square" rtlCol="0" anchor="ctr"/>
          <a:lstStyle/>
          <a:p>
            <a:pPr algn="ctr" indent="0" marL="0">
              <a:buNone/>
            </a:pPr>
            <a:r>
              <a:rPr lang="en-US" sz="1400" b="1" dirty="0">
                <a:solidFill>
                  <a:srgbClr val="FFFFFF"/>
                </a:solidFill>
                <a:latin typeface="Plus Jakarta Sans" pitchFamily="34" charset="0"/>
                <a:ea typeface="Plus Jakarta Sans" pitchFamily="34" charset="-122"/>
                <a:cs typeface="Plus Jakarta Sans" pitchFamily="34" charset="-120"/>
              </a:rPr>
              <a:t>17</a:t>
            </a:r>
            <a:endParaRPr lang="en-US" sz="1400" dirty="0"/>
          </a:p>
        </p:txBody>
      </p:sp>
      <p:sp>
        <p:nvSpPr>
          <p:cNvPr id="8" name="Text 5"/>
          <p:cNvSpPr/>
          <p:nvPr/>
        </p:nvSpPr>
        <p:spPr>
          <a:xfrm>
            <a:off x="1097280" y="1337310"/>
            <a:ext cx="3108960" cy="411480"/>
          </a:xfrm>
          <a:prstGeom prst="rect">
            <a:avLst/>
          </a:prstGeom>
          <a:noFill/>
          <a:ln/>
        </p:spPr>
        <p:txBody>
          <a:bodyPr wrap="square" rtlCol="0" anchor="ctr"/>
          <a:lstStyle/>
          <a:p>
            <a:pPr algn="l" indent="0" marL="0">
              <a:buNone/>
            </a:pPr>
            <a:r>
              <a:rPr lang="en-US" sz="1400" b="1" dirty="0">
                <a:solidFill>
                  <a:srgbClr val="000000"/>
                </a:solidFill>
                <a:latin typeface="Plus Jakarta Sans" pitchFamily="34" charset="0"/>
                <a:ea typeface="Plus Jakarta Sans" pitchFamily="34" charset="-122"/>
                <a:cs typeface="Plus Jakarta Sans" pitchFamily="34" charset="-120"/>
              </a:rPr>
              <a:t>India's Future Trajectory</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India's Growth Story</a:t>
            </a:r>
            <a:endParaRPr lang="en-US" sz="3300" dirty="0"/>
          </a:p>
        </p:txBody>
      </p:sp>
      <p:sp>
        <p:nvSpPr>
          <p:cNvPr id="3" name="Text 1"/>
          <p:cNvSpPr/>
          <p:nvPr/>
        </p:nvSpPr>
        <p:spPr>
          <a:xfrm>
            <a:off x="457200" y="133731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GDP Growth</a:t>
            </a:r>
            <a:endParaRPr lang="en-US" sz="1500" dirty="0"/>
          </a:p>
        </p:txBody>
      </p:sp>
      <p:sp>
        <p:nvSpPr>
          <p:cNvPr id="4" name="Text 2"/>
          <p:cNvSpPr/>
          <p:nvPr/>
        </p:nvSpPr>
        <p:spPr>
          <a:xfrm>
            <a:off x="457200" y="221170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Population</a:t>
            </a:r>
            <a:endParaRPr lang="en-US" sz="1500" dirty="0"/>
          </a:p>
        </p:txBody>
      </p:sp>
      <p:sp>
        <p:nvSpPr>
          <p:cNvPr id="5" name="Text 3"/>
          <p:cNvSpPr/>
          <p:nvPr/>
        </p:nvSpPr>
        <p:spPr>
          <a:xfrm>
            <a:off x="457200" y="3086100"/>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Exports</a:t>
            </a:r>
            <a:endParaRPr lang="en-US" sz="1500" dirty="0"/>
          </a:p>
        </p:txBody>
      </p:sp>
      <p:sp>
        <p:nvSpPr>
          <p:cNvPr id="6" name="Text 4"/>
          <p:cNvSpPr/>
          <p:nvPr/>
        </p:nvSpPr>
        <p:spPr>
          <a:xfrm>
            <a:off x="457200" y="3960495"/>
            <a:ext cx="5029200" cy="274320"/>
          </a:xfrm>
          <a:prstGeom prst="rect">
            <a:avLst/>
          </a:prstGeom>
          <a:noFill/>
          <a:ln/>
        </p:spPr>
        <p:txBody>
          <a:bodyPr wrap="square" rtlCol="0" anchor="ctr"/>
          <a:lstStyle/>
          <a:p>
            <a:pPr indent="0" marL="0">
              <a:buNone/>
            </a:pPr>
            <a:r>
              <a:rPr lang="en-US" sz="1500" b="1" dirty="0">
                <a:solidFill>
                  <a:srgbClr val="000000"/>
                </a:solidFill>
                <a:latin typeface="Plus Jakarta Sans Medium" pitchFamily="34" charset="0"/>
                <a:ea typeface="Plus Jakarta Sans Medium" pitchFamily="34" charset="-122"/>
                <a:cs typeface="Plus Jakarta Sans Medium" pitchFamily="34" charset="-120"/>
              </a:rPr>
              <a:t>FDI Inflow</a:t>
            </a:r>
            <a:endParaRPr lang="en-US" sz="1500" dirty="0"/>
          </a:p>
        </p:txBody>
      </p:sp>
      <p:sp>
        <p:nvSpPr>
          <p:cNvPr id="7" name="Shape 5"/>
          <p:cNvSpPr/>
          <p:nvPr/>
        </p:nvSpPr>
        <p:spPr>
          <a:xfrm>
            <a:off x="7315200" y="1260158"/>
            <a:ext cx="1371600" cy="411480"/>
          </a:xfrm>
          <a:prstGeom prst="roundRect">
            <a:avLst>
              <a:gd name="adj" fmla="val 11111"/>
            </a:avLst>
          </a:prstGeom>
          <a:solidFill>
            <a:srgbClr val="E5FFE6"/>
          </a:solidFill>
          <a:ln w="12700">
            <a:solidFill>
              <a:srgbClr val="17A33E"/>
            </a:solidFill>
            <a:prstDash val="solid"/>
          </a:ln>
        </p:spPr>
      </p:sp>
      <p:sp>
        <p:nvSpPr>
          <p:cNvPr id="8" name="Shape 6"/>
          <p:cNvSpPr/>
          <p:nvPr/>
        </p:nvSpPr>
        <p:spPr>
          <a:xfrm>
            <a:off x="7315200" y="2134553"/>
            <a:ext cx="1371600" cy="411480"/>
          </a:xfrm>
          <a:prstGeom prst="roundRect">
            <a:avLst>
              <a:gd name="adj" fmla="val 11111"/>
            </a:avLst>
          </a:prstGeom>
          <a:solidFill>
            <a:srgbClr val="E5FFE6"/>
          </a:solidFill>
          <a:ln w="12700">
            <a:solidFill>
              <a:srgbClr val="17A33E"/>
            </a:solidFill>
            <a:prstDash val="solid"/>
          </a:ln>
        </p:spPr>
      </p:sp>
      <p:sp>
        <p:nvSpPr>
          <p:cNvPr id="9" name="Shape 7"/>
          <p:cNvSpPr/>
          <p:nvPr/>
        </p:nvSpPr>
        <p:spPr>
          <a:xfrm>
            <a:off x="7315200" y="3008948"/>
            <a:ext cx="1371600" cy="411480"/>
          </a:xfrm>
          <a:prstGeom prst="roundRect">
            <a:avLst>
              <a:gd name="adj" fmla="val 11111"/>
            </a:avLst>
          </a:prstGeom>
          <a:solidFill>
            <a:srgbClr val="E5FFE6"/>
          </a:solidFill>
          <a:ln w="12700">
            <a:solidFill>
              <a:srgbClr val="17A33E"/>
            </a:solidFill>
            <a:prstDash val="solid"/>
          </a:ln>
        </p:spPr>
      </p:sp>
      <p:sp>
        <p:nvSpPr>
          <p:cNvPr id="10" name="Shape 8"/>
          <p:cNvSpPr/>
          <p:nvPr/>
        </p:nvSpPr>
        <p:spPr>
          <a:xfrm>
            <a:off x="7315200" y="3883343"/>
            <a:ext cx="1371600" cy="411480"/>
          </a:xfrm>
          <a:prstGeom prst="roundRect">
            <a:avLst>
              <a:gd name="adj" fmla="val 11111"/>
            </a:avLst>
          </a:prstGeom>
          <a:solidFill>
            <a:srgbClr val="E5FFE6"/>
          </a:solidFill>
          <a:ln w="12700">
            <a:solidFill>
              <a:srgbClr val="17A33E"/>
            </a:solidFill>
            <a:prstDash val="solid"/>
          </a:ln>
        </p:spPr>
      </p:sp>
      <p:sp>
        <p:nvSpPr>
          <p:cNvPr id="11" name="Text 9"/>
          <p:cNvSpPr/>
          <p:nvPr/>
        </p:nvSpPr>
        <p:spPr>
          <a:xfrm>
            <a:off x="7315200" y="126015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7.5%</a:t>
            </a:r>
            <a:endParaRPr lang="en-US" sz="1500" dirty="0"/>
          </a:p>
        </p:txBody>
      </p:sp>
      <p:sp>
        <p:nvSpPr>
          <p:cNvPr id="12" name="Text 10"/>
          <p:cNvSpPr/>
          <p:nvPr/>
        </p:nvSpPr>
        <p:spPr>
          <a:xfrm>
            <a:off x="7315200" y="213455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1.4B</a:t>
            </a:r>
            <a:endParaRPr lang="en-US" sz="1500" dirty="0"/>
          </a:p>
        </p:txBody>
      </p:sp>
      <p:sp>
        <p:nvSpPr>
          <p:cNvPr id="13" name="Text 11"/>
          <p:cNvSpPr/>
          <p:nvPr/>
        </p:nvSpPr>
        <p:spPr>
          <a:xfrm>
            <a:off x="7315200" y="3008948"/>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330B$</a:t>
            </a:r>
            <a:endParaRPr lang="en-US" sz="1500" dirty="0"/>
          </a:p>
        </p:txBody>
      </p:sp>
      <p:sp>
        <p:nvSpPr>
          <p:cNvPr id="14" name="Text 12"/>
          <p:cNvSpPr/>
          <p:nvPr/>
        </p:nvSpPr>
        <p:spPr>
          <a:xfrm>
            <a:off x="7315200" y="3883343"/>
            <a:ext cx="1371600" cy="411480"/>
          </a:xfrm>
          <a:prstGeom prst="rect">
            <a:avLst/>
          </a:prstGeom>
          <a:noFill/>
          <a:ln/>
        </p:spPr>
        <p:txBody>
          <a:bodyPr wrap="square" rtlCol="0" anchor="ctr"/>
          <a:lstStyle/>
          <a:p>
            <a:pPr algn="ctr" indent="0" marL="0">
              <a:buNone/>
            </a:pPr>
            <a:r>
              <a:rPr lang="en-US" sz="1500" dirty="0">
                <a:solidFill>
                  <a:srgbClr val="17A33E"/>
                </a:solidFill>
                <a:latin typeface="Plus Jakarta Sans SemiBold" pitchFamily="34" charset="0"/>
                <a:ea typeface="Plus Jakarta Sans SemiBold" pitchFamily="34" charset="-122"/>
                <a:cs typeface="Plus Jakarta Sans SemiBold" pitchFamily="34" charset="-120"/>
              </a:rPr>
              <a:t>45B$</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274320" y="514350"/>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India's 1991 Economic Transformation</a:t>
            </a:r>
            <a:endParaRPr lang="en-US" sz="3300" dirty="0"/>
          </a:p>
        </p:txBody>
      </p:sp>
      <p:sp>
        <p:nvSpPr>
          <p:cNvPr id="4" name="Shape 1"/>
          <p:cNvSpPr/>
          <p:nvPr/>
        </p:nvSpPr>
        <p:spPr>
          <a:xfrm>
            <a:off x="0" y="1954530"/>
            <a:ext cx="9144000" cy="0"/>
          </a:xfrm>
          <a:prstGeom prst="line">
            <a:avLst/>
          </a:prstGeom>
          <a:noFill/>
          <a:ln w="38100">
            <a:solidFill>
              <a:srgbClr val="17A33E"/>
            </a:solidFill>
            <a:prstDash val="solid"/>
          </a:ln>
        </p:spPr>
      </p:sp>
      <p:sp>
        <p:nvSpPr>
          <p:cNvPr id="5" name="Shape 2"/>
          <p:cNvSpPr/>
          <p:nvPr/>
        </p:nvSpPr>
        <p:spPr>
          <a:xfrm>
            <a:off x="411480" y="1337310"/>
            <a:ext cx="1463040" cy="360045"/>
          </a:xfrm>
          <a:prstGeom prst="roundRect">
            <a:avLst>
              <a:gd name="adj" fmla="val 12698"/>
            </a:avLst>
          </a:prstGeom>
          <a:solidFill>
            <a:srgbClr val="C9FDCB"/>
          </a:solidFill>
          <a:ln w="12700">
            <a:solidFill>
              <a:srgbClr val="C9FDCB"/>
            </a:solidFill>
            <a:prstDash val="solid"/>
          </a:ln>
        </p:spPr>
      </p:sp>
      <p:sp>
        <p:nvSpPr>
          <p:cNvPr id="6" name="Text 3"/>
          <p:cNvSpPr/>
          <p:nvPr/>
        </p:nvSpPr>
        <p:spPr>
          <a:xfrm>
            <a:off x="50292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1991</a:t>
            </a:r>
            <a:endParaRPr lang="en-US" sz="1300" dirty="0"/>
          </a:p>
        </p:txBody>
      </p:sp>
      <p:sp>
        <p:nvSpPr>
          <p:cNvPr id="7" name="Shape 4"/>
          <p:cNvSpPr/>
          <p:nvPr/>
        </p:nvSpPr>
        <p:spPr>
          <a:xfrm>
            <a:off x="411480" y="1887665"/>
            <a:ext cx="118872" cy="128588"/>
          </a:xfrm>
          <a:prstGeom prst="ellipse">
            <a:avLst/>
          </a:prstGeom>
          <a:solidFill>
            <a:srgbClr val="FFFFFF"/>
          </a:solidFill>
          <a:ln w="12700">
            <a:solidFill>
              <a:srgbClr val="17A33E"/>
            </a:solidFill>
            <a:prstDash val="solid"/>
          </a:ln>
        </p:spPr>
      </p:sp>
      <p:sp>
        <p:nvSpPr>
          <p:cNvPr id="8" name="Text 5"/>
          <p:cNvSpPr/>
          <p:nvPr/>
        </p:nvSpPr>
        <p:spPr>
          <a:xfrm>
            <a:off x="32004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Liberalization Begins</a:t>
            </a:r>
            <a:endParaRPr lang="en-US" sz="1300" dirty="0"/>
          </a:p>
        </p:txBody>
      </p:sp>
      <p:sp>
        <p:nvSpPr>
          <p:cNvPr id="9" name="Text 6"/>
          <p:cNvSpPr/>
          <p:nvPr/>
        </p:nvSpPr>
        <p:spPr>
          <a:xfrm>
            <a:off x="32004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The Indian government initiated liberalization policies, reducing tariffs and import restrictions. This move aimed to integrate India's economy with the global market, encouraging foreign investments and boosting economic growth.</a:t>
            </a:r>
            <a:endParaRPr lang="en-US" sz="800" dirty="0"/>
          </a:p>
        </p:txBody>
      </p:sp>
      <p:sp>
        <p:nvSpPr>
          <p:cNvPr id="10" name="Shape 7"/>
          <p:cNvSpPr/>
          <p:nvPr/>
        </p:nvSpPr>
        <p:spPr>
          <a:xfrm>
            <a:off x="2514600" y="1337310"/>
            <a:ext cx="1463040" cy="360045"/>
          </a:xfrm>
          <a:prstGeom prst="roundRect">
            <a:avLst>
              <a:gd name="adj" fmla="val 12698"/>
            </a:avLst>
          </a:prstGeom>
          <a:solidFill>
            <a:srgbClr val="C9FDCB"/>
          </a:solidFill>
          <a:ln w="12700">
            <a:solidFill>
              <a:srgbClr val="C9FDCB"/>
            </a:solidFill>
            <a:prstDash val="solid"/>
          </a:ln>
        </p:spPr>
      </p:sp>
      <p:sp>
        <p:nvSpPr>
          <p:cNvPr id="11" name="Text 8"/>
          <p:cNvSpPr/>
          <p:nvPr/>
        </p:nvSpPr>
        <p:spPr>
          <a:xfrm>
            <a:off x="260604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1991</a:t>
            </a:r>
            <a:endParaRPr lang="en-US" sz="1300" dirty="0"/>
          </a:p>
        </p:txBody>
      </p:sp>
      <p:sp>
        <p:nvSpPr>
          <p:cNvPr id="12" name="Shape 9"/>
          <p:cNvSpPr/>
          <p:nvPr/>
        </p:nvSpPr>
        <p:spPr>
          <a:xfrm>
            <a:off x="2560320" y="1887665"/>
            <a:ext cx="118872" cy="128588"/>
          </a:xfrm>
          <a:prstGeom prst="ellipse">
            <a:avLst/>
          </a:prstGeom>
          <a:solidFill>
            <a:srgbClr val="FFFFFF"/>
          </a:solidFill>
          <a:ln w="12700">
            <a:solidFill>
              <a:srgbClr val="17A33E"/>
            </a:solidFill>
            <a:prstDash val="solid"/>
          </a:ln>
        </p:spPr>
      </p:sp>
      <p:sp>
        <p:nvSpPr>
          <p:cNvPr id="13" name="Text 10"/>
          <p:cNvSpPr/>
          <p:nvPr/>
        </p:nvSpPr>
        <p:spPr>
          <a:xfrm>
            <a:off x="246888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Privatization Initiated</a:t>
            </a:r>
            <a:endParaRPr lang="en-US" sz="1300" dirty="0"/>
          </a:p>
        </p:txBody>
      </p:sp>
      <p:sp>
        <p:nvSpPr>
          <p:cNvPr id="14" name="Text 11"/>
          <p:cNvSpPr/>
          <p:nvPr/>
        </p:nvSpPr>
        <p:spPr>
          <a:xfrm>
            <a:off x="246888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Privatization of state-owned enterprises began, allowing private sector participation in various industries. This shift aimed to enhance efficiency, competitiveness, and innovation within the Indian economy, contributing to its rapid growth.</a:t>
            </a:r>
            <a:endParaRPr lang="en-US" sz="800" dirty="0"/>
          </a:p>
        </p:txBody>
      </p:sp>
      <p:sp>
        <p:nvSpPr>
          <p:cNvPr id="15" name="Shape 12"/>
          <p:cNvSpPr/>
          <p:nvPr/>
        </p:nvSpPr>
        <p:spPr>
          <a:xfrm>
            <a:off x="4663440" y="1337310"/>
            <a:ext cx="1463040" cy="360045"/>
          </a:xfrm>
          <a:prstGeom prst="roundRect">
            <a:avLst>
              <a:gd name="adj" fmla="val 12698"/>
            </a:avLst>
          </a:prstGeom>
          <a:solidFill>
            <a:srgbClr val="C9FDCB"/>
          </a:solidFill>
          <a:ln w="12700">
            <a:solidFill>
              <a:srgbClr val="C9FDCB"/>
            </a:solidFill>
            <a:prstDash val="solid"/>
          </a:ln>
        </p:spPr>
      </p:sp>
      <p:sp>
        <p:nvSpPr>
          <p:cNvPr id="16" name="Text 13"/>
          <p:cNvSpPr/>
          <p:nvPr/>
        </p:nvSpPr>
        <p:spPr>
          <a:xfrm>
            <a:off x="475488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1991</a:t>
            </a:r>
            <a:endParaRPr lang="en-US" sz="1300" dirty="0"/>
          </a:p>
        </p:txBody>
      </p:sp>
      <p:sp>
        <p:nvSpPr>
          <p:cNvPr id="17" name="Shape 14"/>
          <p:cNvSpPr/>
          <p:nvPr/>
        </p:nvSpPr>
        <p:spPr>
          <a:xfrm>
            <a:off x="4709160" y="1887665"/>
            <a:ext cx="118872" cy="128588"/>
          </a:xfrm>
          <a:prstGeom prst="ellipse">
            <a:avLst/>
          </a:prstGeom>
          <a:solidFill>
            <a:srgbClr val="FFFFFF"/>
          </a:solidFill>
          <a:ln w="12700">
            <a:solidFill>
              <a:srgbClr val="17A33E"/>
            </a:solidFill>
            <a:prstDash val="solid"/>
          </a:ln>
        </p:spPr>
      </p:sp>
      <p:sp>
        <p:nvSpPr>
          <p:cNvPr id="18" name="Text 15"/>
          <p:cNvSpPr/>
          <p:nvPr/>
        </p:nvSpPr>
        <p:spPr>
          <a:xfrm>
            <a:off x="466344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Globalization Embraced</a:t>
            </a:r>
            <a:endParaRPr lang="en-US" sz="1300" dirty="0"/>
          </a:p>
        </p:txBody>
      </p:sp>
      <p:sp>
        <p:nvSpPr>
          <p:cNvPr id="19" name="Text 16"/>
          <p:cNvSpPr/>
          <p:nvPr/>
        </p:nvSpPr>
        <p:spPr>
          <a:xfrm>
            <a:off x="466344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India embraced globalization by opening its markets to international trade and investment. This policy change attracted foreign capital, technology, and expertise, fostering economic development and modernization across various sectors.</a:t>
            </a:r>
            <a:endParaRPr lang="en-US" sz="800" dirty="0"/>
          </a:p>
        </p:txBody>
      </p:sp>
      <p:sp>
        <p:nvSpPr>
          <p:cNvPr id="20" name="Shape 17"/>
          <p:cNvSpPr/>
          <p:nvPr/>
        </p:nvSpPr>
        <p:spPr>
          <a:xfrm>
            <a:off x="6812280" y="1337310"/>
            <a:ext cx="1463040" cy="360045"/>
          </a:xfrm>
          <a:prstGeom prst="roundRect">
            <a:avLst>
              <a:gd name="adj" fmla="val 12698"/>
            </a:avLst>
          </a:prstGeom>
          <a:solidFill>
            <a:srgbClr val="C9FDCB"/>
          </a:solidFill>
          <a:ln w="12700">
            <a:solidFill>
              <a:srgbClr val="C9FDCB"/>
            </a:solidFill>
            <a:prstDash val="solid"/>
          </a:ln>
        </p:spPr>
      </p:sp>
      <p:sp>
        <p:nvSpPr>
          <p:cNvPr id="21" name="Text 18"/>
          <p:cNvSpPr/>
          <p:nvPr/>
        </p:nvSpPr>
        <p:spPr>
          <a:xfrm>
            <a:off x="6903720" y="1363028"/>
            <a:ext cx="1280160" cy="360045"/>
          </a:xfrm>
          <a:prstGeom prst="rect">
            <a:avLst/>
          </a:prstGeom>
          <a:noFill/>
          <a:ln/>
        </p:spPr>
        <p:txBody>
          <a:bodyPr wrap="square" rtlCol="0" anchor="ctr"/>
          <a:lstStyle/>
          <a:p>
            <a:pPr indent="0" marL="0">
              <a:buNone/>
            </a:pPr>
            <a:r>
              <a:rPr lang="en-US" sz="1300" b="1" dirty="0">
                <a:solidFill>
                  <a:srgbClr val="000000"/>
                </a:solidFill>
                <a:latin typeface="Plus Jakarta Sans" pitchFamily="34" charset="0"/>
                <a:ea typeface="Plus Jakarta Sans" pitchFamily="34" charset="-122"/>
                <a:cs typeface="Plus Jakarta Sans" pitchFamily="34" charset="-120"/>
              </a:rPr>
              <a:t>1992</a:t>
            </a:r>
            <a:endParaRPr lang="en-US" sz="1300" dirty="0"/>
          </a:p>
        </p:txBody>
      </p:sp>
      <p:sp>
        <p:nvSpPr>
          <p:cNvPr id="22" name="Shape 19"/>
          <p:cNvSpPr/>
          <p:nvPr/>
        </p:nvSpPr>
        <p:spPr>
          <a:xfrm>
            <a:off x="6858000" y="1887665"/>
            <a:ext cx="118872" cy="128588"/>
          </a:xfrm>
          <a:prstGeom prst="ellipse">
            <a:avLst/>
          </a:prstGeom>
          <a:solidFill>
            <a:srgbClr val="FFFFFF"/>
          </a:solidFill>
          <a:ln w="12700">
            <a:solidFill>
              <a:srgbClr val="17A33E"/>
            </a:solidFill>
            <a:prstDash val="solid"/>
          </a:ln>
        </p:spPr>
      </p:sp>
      <p:sp>
        <p:nvSpPr>
          <p:cNvPr id="23" name="Text 20"/>
          <p:cNvSpPr/>
          <p:nvPr/>
        </p:nvSpPr>
        <p:spPr>
          <a:xfrm>
            <a:off x="6766560" y="2726055"/>
            <a:ext cx="1828800" cy="274320"/>
          </a:xfrm>
          <a:prstGeom prst="rect">
            <a:avLst/>
          </a:prstGeom>
          <a:noFill/>
          <a:ln/>
        </p:spPr>
        <p:txBody>
          <a:bodyPr wrap="square" rtlCol="0" anchor="b"/>
          <a:lstStyle/>
          <a:p>
            <a:pPr indent="0" marL="0">
              <a:buNone/>
            </a:pPr>
            <a:r>
              <a:rPr lang="en-US" sz="1300" b="1" dirty="0">
                <a:solidFill>
                  <a:srgbClr val="000000"/>
                </a:solidFill>
                <a:latin typeface="Plus Jakarta Sans Medium" pitchFamily="34" charset="0"/>
                <a:ea typeface="Plus Jakarta Sans Medium" pitchFamily="34" charset="-122"/>
                <a:cs typeface="Plus Jakarta Sans Medium" pitchFamily="34" charset="-120"/>
              </a:rPr>
              <a:t>Stock Market Reforms</a:t>
            </a:r>
            <a:endParaRPr lang="en-US" sz="1300" dirty="0"/>
          </a:p>
        </p:txBody>
      </p:sp>
      <p:sp>
        <p:nvSpPr>
          <p:cNvPr id="24" name="Text 21"/>
          <p:cNvSpPr/>
          <p:nvPr/>
        </p:nvSpPr>
        <p:spPr>
          <a:xfrm>
            <a:off x="6766560" y="3034665"/>
            <a:ext cx="1828800" cy="914400"/>
          </a:xfrm>
          <a:prstGeom prst="rect">
            <a:avLst/>
          </a:prstGeom>
          <a:noFill/>
          <a:ln/>
        </p:spPr>
        <p:txBody>
          <a:bodyPr wrap="square" rtlCol="0" anchor="t"/>
          <a:lstStyle/>
          <a:p>
            <a:pPr indent="0" marL="0">
              <a:lnSpc>
                <a:spcPts val="1200"/>
              </a:lnSpc>
              <a:buNone/>
            </a:pPr>
            <a:r>
              <a:rPr lang="en-US" sz="800" dirty="0">
                <a:solidFill>
                  <a:srgbClr val="262527"/>
                </a:solidFill>
                <a:latin typeface="Plus Jakarta Sans Light" pitchFamily="34" charset="0"/>
                <a:ea typeface="Plus Jakarta Sans Light" pitchFamily="34" charset="-122"/>
                <a:cs typeface="Plus Jakarta Sans Light" pitchFamily="34" charset="-120"/>
              </a:rPr>
              <a:t>Reforms in the stock market were introduced to improve transparency and efficiency. The establishment of the Securities and Exchange Board of India (SEBI) played a crucial role in regulating and promoting a fair trading environment, boosting investor confidence.</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IT and Software Industry Boom</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Global Market Share</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Annual Growth Rate</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Export Revenue</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IT Workforce</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Startup Increase</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Tech Hubs</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8%</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150B$</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4M</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10%</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20+</a:t>
            </a:r>
            <a:endParaRPr lang="en-US" sz="2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India's Infrastructure Growth</a:t>
            </a:r>
            <a:endParaRPr lang="en-US" sz="3300" dirty="0"/>
          </a:p>
        </p:txBody>
      </p:sp>
      <p:sp>
        <p:nvSpPr>
          <p:cNvPr id="3" name="Text 1"/>
          <p:cNvSpPr/>
          <p:nvPr/>
        </p:nvSpPr>
        <p:spPr>
          <a:xfrm>
            <a:off x="457200" y="1285875"/>
            <a:ext cx="7772400" cy="0"/>
          </a:xfrm>
          <a:prstGeom prst="rect">
            <a:avLst/>
          </a:prstGeom>
          <a:noFill/>
          <a:ln/>
        </p:spPr>
        <p:txBody>
          <a:bodyPr wrap="square" rtlCol="0" anchor="t"/>
          <a:lstStyle/>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Transforming urban areas with advanced technology and sustainable practices to enhance quality of life.</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Connecting major cities with fast trains to reduce travel time and boost economic activities.</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Investing in solar and wind energy to ensure sustainable and eco-friendly power generation.</a:t>
            </a:r>
            <a:endParaRPr lang="en-US" sz="1200" dirty="0"/>
          </a:p>
          <a:p>
            <a:pPr marL="342900" indent="-342900">
              <a:lnSpc>
                <a:spcPts val="2000"/>
              </a:lnSpc>
              <a:spcAft>
                <a:spcPts val="1200"/>
              </a:spcAft>
              <a:buSzPct val="100000"/>
              <a:buFont typeface="+mj-lt"/>
              <a:buAutoNum type="arabicPeriod" startAt="1"/>
            </a:pPr>
            <a:r>
              <a:rPr lang="en-US" sz="1200" dirty="0">
                <a:solidFill>
                  <a:srgbClr val="000000"/>
                </a:solidFill>
                <a:latin typeface="Plus Jakarta Sans Light" pitchFamily="34" charset="0"/>
                <a:ea typeface="Plus Jakarta Sans Light" pitchFamily="34" charset="-122"/>
                <a:cs typeface="Plus Jakarta Sans Light" pitchFamily="34" charset="-120"/>
              </a:rPr>
              <a:t>Upgrading ports to increase trade efficiency and support economic growth through improved logistics.</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57200" y="668655"/>
            <a:ext cx="8229600" cy="274320"/>
          </a:xfrm>
          <a:prstGeom prst="rect">
            <a:avLst/>
          </a:prstGeom>
          <a:noFill/>
          <a:ln/>
        </p:spPr>
        <p:txBody>
          <a:bodyPr wrap="square" rtlCol="0" anchor="ctr"/>
          <a:lstStyle/>
          <a:p>
            <a:pPr indent="0" marL="0">
              <a:lnSpc>
                <a:spcPts val="3500"/>
              </a:lnSpc>
              <a:buNone/>
            </a:pPr>
            <a:r>
              <a:rPr lang="en-US" sz="3300" b="1" dirty="0">
                <a:solidFill>
                  <a:srgbClr val="17A33E"/>
                </a:solidFill>
                <a:latin typeface="Plus Jakarta Sans" pitchFamily="34" charset="0"/>
                <a:ea typeface="Plus Jakarta Sans" pitchFamily="34" charset="-122"/>
                <a:cs typeface="Plus Jakarta Sans" pitchFamily="34" charset="-120"/>
              </a:rPr>
              <a:t>Harnessing India's Demographic Dividend</a:t>
            </a:r>
            <a:endParaRPr lang="en-US" sz="3300" dirty="0"/>
          </a:p>
        </p:txBody>
      </p:sp>
      <p:pic>
        <p:nvPicPr>
          <p:cNvPr id="3" name="Image 0" descr="preencoded.png">    </p:cNvPr>
          <p:cNvPicPr>
            <a:picLocks noChangeAspect="1"/>
          </p:cNvPicPr>
          <p:nvPr/>
        </p:nvPicPr>
        <p:blipFill>
          <a:blip r:embed="rId2"/>
          <a:stretch>
            <a:fillRect/>
          </a:stretch>
        </p:blipFill>
        <p:spPr>
          <a:xfrm>
            <a:off x="457200" y="1260158"/>
            <a:ext cx="2560320" cy="1285875"/>
          </a:xfrm>
          <a:prstGeom prst="rect">
            <a:avLst/>
          </a:prstGeom>
        </p:spPr>
      </p:pic>
      <p:pic>
        <p:nvPicPr>
          <p:cNvPr id="4" name="Image 1" descr="preencoded.png">    </p:cNvPr>
          <p:cNvPicPr>
            <a:picLocks noChangeAspect="1"/>
          </p:cNvPicPr>
          <p:nvPr/>
        </p:nvPicPr>
        <p:blipFill>
          <a:blip r:embed="rId3"/>
          <a:stretch>
            <a:fillRect/>
          </a:stretch>
        </p:blipFill>
        <p:spPr>
          <a:xfrm>
            <a:off x="3200400" y="1260158"/>
            <a:ext cx="2560320" cy="1285875"/>
          </a:xfrm>
          <a:prstGeom prst="rect">
            <a:avLst/>
          </a:prstGeom>
        </p:spPr>
      </p:pic>
      <p:pic>
        <p:nvPicPr>
          <p:cNvPr id="5" name="Image 2" descr="preencoded.png">    </p:cNvPr>
          <p:cNvPicPr>
            <a:picLocks noChangeAspect="1"/>
          </p:cNvPicPr>
          <p:nvPr/>
        </p:nvPicPr>
        <p:blipFill>
          <a:blip r:embed="rId4"/>
          <a:stretch>
            <a:fillRect/>
          </a:stretch>
        </p:blipFill>
        <p:spPr>
          <a:xfrm>
            <a:off x="5943600" y="1260158"/>
            <a:ext cx="2560320" cy="1285875"/>
          </a:xfrm>
          <a:prstGeom prst="rect">
            <a:avLst/>
          </a:prstGeom>
        </p:spPr>
      </p:pic>
      <p:pic>
        <p:nvPicPr>
          <p:cNvPr id="6" name="Image 3" descr="preencoded.png">    </p:cNvPr>
          <p:cNvPicPr>
            <a:picLocks noChangeAspect="1"/>
          </p:cNvPicPr>
          <p:nvPr/>
        </p:nvPicPr>
        <p:blipFill>
          <a:blip r:embed="rId5"/>
          <a:stretch>
            <a:fillRect/>
          </a:stretch>
        </p:blipFill>
        <p:spPr>
          <a:xfrm>
            <a:off x="457200" y="2674620"/>
            <a:ext cx="2560320" cy="1285875"/>
          </a:xfrm>
          <a:prstGeom prst="rect">
            <a:avLst/>
          </a:prstGeom>
        </p:spPr>
      </p:pic>
      <p:pic>
        <p:nvPicPr>
          <p:cNvPr id="7" name="Image 4" descr="preencoded.png">    </p:cNvPr>
          <p:cNvPicPr>
            <a:picLocks noChangeAspect="1"/>
          </p:cNvPicPr>
          <p:nvPr/>
        </p:nvPicPr>
        <p:blipFill>
          <a:blip r:embed="rId6"/>
          <a:stretch>
            <a:fillRect/>
          </a:stretch>
        </p:blipFill>
        <p:spPr>
          <a:xfrm>
            <a:off x="3200400" y="2674620"/>
            <a:ext cx="2560320" cy="1285875"/>
          </a:xfrm>
          <a:prstGeom prst="rect">
            <a:avLst/>
          </a:prstGeom>
        </p:spPr>
      </p:pic>
      <p:pic>
        <p:nvPicPr>
          <p:cNvPr id="8" name="Image 5" descr="preencoded.png">    </p:cNvPr>
          <p:cNvPicPr>
            <a:picLocks noChangeAspect="1"/>
          </p:cNvPicPr>
          <p:nvPr/>
        </p:nvPicPr>
        <p:blipFill>
          <a:blip r:embed="rId7"/>
          <a:stretch>
            <a:fillRect/>
          </a:stretch>
        </p:blipFill>
        <p:spPr>
          <a:xfrm>
            <a:off x="5943600" y="2674620"/>
            <a:ext cx="2560320" cy="1285875"/>
          </a:xfrm>
          <a:prstGeom prst="rect">
            <a:avLst/>
          </a:prstGeom>
        </p:spPr>
      </p:pic>
      <p:sp>
        <p:nvSpPr>
          <p:cNvPr id="9" name="Text 1"/>
          <p:cNvSpPr/>
          <p:nvPr/>
        </p:nvSpPr>
        <p:spPr>
          <a:xfrm>
            <a:off x="5486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Youth Population</a:t>
            </a:r>
            <a:endParaRPr lang="en-US" sz="1500" dirty="0"/>
          </a:p>
        </p:txBody>
      </p:sp>
      <p:sp>
        <p:nvSpPr>
          <p:cNvPr id="10" name="Text 2"/>
          <p:cNvSpPr/>
          <p:nvPr/>
        </p:nvSpPr>
        <p:spPr>
          <a:xfrm>
            <a:off x="32918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Median Age</a:t>
            </a:r>
            <a:endParaRPr lang="en-US" sz="1500" dirty="0"/>
          </a:p>
        </p:txBody>
      </p:sp>
      <p:sp>
        <p:nvSpPr>
          <p:cNvPr id="11" name="Text 3"/>
          <p:cNvSpPr/>
          <p:nvPr/>
        </p:nvSpPr>
        <p:spPr>
          <a:xfrm>
            <a:off x="6035040" y="2057400"/>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Labor Force Growth</a:t>
            </a:r>
            <a:endParaRPr lang="en-US" sz="1500" dirty="0"/>
          </a:p>
        </p:txBody>
      </p:sp>
      <p:sp>
        <p:nvSpPr>
          <p:cNvPr id="12" name="Text 4"/>
          <p:cNvSpPr/>
          <p:nvPr/>
        </p:nvSpPr>
        <p:spPr>
          <a:xfrm>
            <a:off x="5486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Urbanization Rate</a:t>
            </a:r>
            <a:endParaRPr lang="en-US" sz="1500" dirty="0"/>
          </a:p>
        </p:txBody>
      </p:sp>
      <p:sp>
        <p:nvSpPr>
          <p:cNvPr id="13" name="Text 5"/>
          <p:cNvSpPr/>
          <p:nvPr/>
        </p:nvSpPr>
        <p:spPr>
          <a:xfrm>
            <a:off x="32918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Education Enrollment</a:t>
            </a:r>
            <a:endParaRPr lang="en-US" sz="1500" dirty="0"/>
          </a:p>
        </p:txBody>
      </p:sp>
      <p:sp>
        <p:nvSpPr>
          <p:cNvPr id="14" name="Text 6"/>
          <p:cNvSpPr/>
          <p:nvPr/>
        </p:nvSpPr>
        <p:spPr>
          <a:xfrm>
            <a:off x="6035040" y="3471863"/>
            <a:ext cx="2286000" cy="274320"/>
          </a:xfrm>
          <a:prstGeom prst="rect">
            <a:avLst/>
          </a:prstGeom>
          <a:noFill/>
          <a:ln/>
        </p:spPr>
        <p:txBody>
          <a:bodyPr wrap="square" rtlCol="0" anchor="t"/>
          <a:lstStyle/>
          <a:p>
            <a:pPr indent="0" marL="0">
              <a:buNone/>
            </a:pPr>
            <a:r>
              <a:rPr lang="en-US" sz="1500" dirty="0">
                <a:solidFill>
                  <a:srgbClr val="000000"/>
                </a:solidFill>
                <a:latin typeface="Plus Jakarta Sans Medium" pitchFamily="34" charset="0"/>
                <a:ea typeface="Plus Jakarta Sans Medium" pitchFamily="34" charset="-122"/>
                <a:cs typeface="Plus Jakarta Sans Medium" pitchFamily="34" charset="-120"/>
              </a:rPr>
              <a:t>Tech Adoption</a:t>
            </a:r>
            <a:endParaRPr lang="en-US" sz="1500" dirty="0"/>
          </a:p>
        </p:txBody>
      </p:sp>
      <p:sp>
        <p:nvSpPr>
          <p:cNvPr id="15" name="Text 7"/>
          <p:cNvSpPr/>
          <p:nvPr/>
        </p:nvSpPr>
        <p:spPr>
          <a:xfrm>
            <a:off x="5486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600M</a:t>
            </a:r>
            <a:endParaRPr lang="en-US" sz="2100" dirty="0"/>
          </a:p>
        </p:txBody>
      </p:sp>
      <p:sp>
        <p:nvSpPr>
          <p:cNvPr id="16" name="Text 8"/>
          <p:cNvSpPr/>
          <p:nvPr/>
        </p:nvSpPr>
        <p:spPr>
          <a:xfrm>
            <a:off x="32918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28 years</a:t>
            </a:r>
            <a:endParaRPr lang="en-US" sz="2100" dirty="0"/>
          </a:p>
        </p:txBody>
      </p:sp>
      <p:sp>
        <p:nvSpPr>
          <p:cNvPr id="17" name="Text 9"/>
          <p:cNvSpPr/>
          <p:nvPr/>
        </p:nvSpPr>
        <p:spPr>
          <a:xfrm>
            <a:off x="6035040" y="1388745"/>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2.2%</a:t>
            </a:r>
            <a:endParaRPr lang="en-US" sz="2100" dirty="0"/>
          </a:p>
        </p:txBody>
      </p:sp>
      <p:sp>
        <p:nvSpPr>
          <p:cNvPr id="18" name="Text 10"/>
          <p:cNvSpPr/>
          <p:nvPr/>
        </p:nvSpPr>
        <p:spPr>
          <a:xfrm>
            <a:off x="5486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34%</a:t>
            </a:r>
            <a:endParaRPr lang="en-US" sz="2100" dirty="0"/>
          </a:p>
        </p:txBody>
      </p:sp>
      <p:sp>
        <p:nvSpPr>
          <p:cNvPr id="19" name="Text 11"/>
          <p:cNvSpPr/>
          <p:nvPr/>
        </p:nvSpPr>
        <p:spPr>
          <a:xfrm>
            <a:off x="32918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75%</a:t>
            </a:r>
            <a:endParaRPr lang="en-US" sz="2100" dirty="0"/>
          </a:p>
        </p:txBody>
      </p:sp>
      <p:sp>
        <p:nvSpPr>
          <p:cNvPr id="20" name="Text 12"/>
          <p:cNvSpPr/>
          <p:nvPr/>
        </p:nvSpPr>
        <p:spPr>
          <a:xfrm>
            <a:off x="6035040" y="2803208"/>
            <a:ext cx="2286000" cy="411480"/>
          </a:xfrm>
          <a:prstGeom prst="rect">
            <a:avLst/>
          </a:prstGeom>
          <a:noFill/>
          <a:ln/>
        </p:spPr>
        <p:txBody>
          <a:bodyPr wrap="square" rtlCol="0" anchor="ctr"/>
          <a:lstStyle/>
          <a:p>
            <a:pPr indent="0" marL="0">
              <a:buNone/>
            </a:pPr>
            <a:r>
              <a:rPr lang="en-US" sz="2100" b="1" dirty="0">
                <a:solidFill>
                  <a:srgbClr val="17A33E"/>
                </a:solidFill>
                <a:latin typeface="Plus Jakarta Sans" pitchFamily="34" charset="0"/>
                <a:ea typeface="Plus Jakarta Sans" pitchFamily="34" charset="-122"/>
                <a:cs typeface="Plus Jakarta Sans" pitchFamily="34" charset="-120"/>
              </a:rPr>
              <a:t>65%</a:t>
            </a:r>
            <a:endParaRPr lang="en-US" sz="2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2025-12-08T05:33:52Z</dcterms:created>
  <dcterms:modified xsi:type="dcterms:W3CDTF">2025-12-08T05:33:52Z</dcterms:modified>
</cp:coreProperties>
</file>