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jpe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4.png"/><Relationship Id="rId5" Type="http://schemas.openxmlformats.org/officeDocument/2006/relationships/image" Target="../media/image-2-2.png"/><Relationship Id="rId6" Type="http://schemas.openxmlformats.org/officeDocument/2006/relationships/image" Target="../media/image-2-3.png"/><Relationship Id="rId7" Type="http://schemas.openxmlformats.org/officeDocument/2006/relationships/image" Target="../media/image-2-4.png"/><Relationship Id="rId8" Type="http://schemas.openxmlformats.org/officeDocument/2006/relationships/image" Target="../media/image-2-2.png"/><Relationship Id="rId9" Type="http://schemas.openxmlformats.org/officeDocument/2006/relationships/image" Target="../media/image-2-3.png"/><Relationship Id="rId10" Type="http://schemas.openxmlformats.org/officeDocument/2006/relationships/image" Target="../media/image-2-4.png"/><Relationship Id="rId11" Type="http://schemas.openxmlformats.org/officeDocument/2006/relationships/image" Target="../media/image-2-2.png"/><Relationship Id="rId12" Type="http://schemas.openxmlformats.org/officeDocument/2006/relationships/image" Target="../media/image-2-3.png"/><Relationship Id="rId13" Type="http://schemas.openxmlformats.org/officeDocument/2006/relationships/image" Target="../media/image-2-4.png"/><Relationship Id="rId14" Type="http://schemas.openxmlformats.org/officeDocument/2006/relationships/image" Target="../media/image-2-2.png"/><Relationship Id="rId15" Type="http://schemas.openxmlformats.org/officeDocument/2006/relationships/image" Target="../media/image-2-3.png"/><Relationship Id="rId16" Type="http://schemas.openxmlformats.org/officeDocument/2006/relationships/image" Target="../media/image-2-4.png"/><Relationship Id="rId17" Type="http://schemas.openxmlformats.org/officeDocument/2006/relationships/image" Target="../media/image-2-2.png"/><Relationship Id="rId18" Type="http://schemas.openxmlformats.org/officeDocument/2006/relationships/image" Target="../media/image-2-3.png"/><Relationship Id="rId19" Type="http://schemas.openxmlformats.org/officeDocument/2006/relationships/image" Target="../media/image-2-4.png"/><Relationship Id="rId20" Type="http://schemas.openxmlformats.org/officeDocument/2006/relationships/image" Target="../media/image-2-2.png"/><Relationship Id="rId21" Type="http://schemas.openxmlformats.org/officeDocument/2006/relationships/image" Target="../media/image-2-3.png"/><Relationship Id="rId22" Type="http://schemas.openxmlformats.org/officeDocument/2006/relationships/image" Target="../media/image-2-4.png"/><Relationship Id="rId23" Type="http://schemas.openxmlformats.org/officeDocument/2006/relationships/image" Target="../media/image-2-2.png"/><Relationship Id="rId24" Type="http://schemas.openxmlformats.org/officeDocument/2006/relationships/image" Target="../media/image-2-3.png"/><Relationship Id="rId25" Type="http://schemas.openxmlformats.org/officeDocument/2006/relationships/image" Target="../media/image-2-4.png"/><Relationship Id="rId26" Type="http://schemas.openxmlformats.org/officeDocument/2006/relationships/slideLayout" Target="../slideLayouts/slideLayout1.xml"/><Relationship Id="rId27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jpeg"/><Relationship Id="rId2" Type="http://schemas.openxmlformats.org/officeDocument/2006/relationships/image" Target="../media/image-3-2.png"/><Relationship Id="rId3" Type="http://schemas.openxmlformats.org/officeDocument/2006/relationships/image" Target="../media/image-3-3.png"/><Relationship Id="rId4" Type="http://schemas.openxmlformats.org/officeDocument/2006/relationships/image" Target="../media/image-3-4.png"/><Relationship Id="rId5" Type="http://schemas.openxmlformats.org/officeDocument/2006/relationships/image" Target="../media/image-3-2.png"/><Relationship Id="rId6" Type="http://schemas.openxmlformats.org/officeDocument/2006/relationships/image" Target="../media/image-3-3.png"/><Relationship Id="rId7" Type="http://schemas.openxmlformats.org/officeDocument/2006/relationships/image" Target="../media/image-3-4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697355"/>
            <a:ext cx="5029200" cy="9144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30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विचारणीय विषय: पोषण के भविष्य को समझना</a:t>
            </a:r>
            <a:endParaRPr lang="en-US" sz="3000" dirty="0"/>
          </a:p>
        </p:txBody>
      </p:sp>
      <p:sp>
        <p:nvSpPr>
          <p:cNvPr id="3" name="Text 1"/>
          <p:cNvSpPr/>
          <p:nvPr/>
        </p:nvSpPr>
        <p:spPr>
          <a:xfrm>
            <a:off x="457200" y="3086100"/>
            <a:ext cx="5029200" cy="7315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300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भोजन, मोटापा और हमारे माइक्रोबायोम के विज्ञान की खोज।</a:t>
            </a:r>
            <a:endParaRPr lang="en-US" sz="1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36004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3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विषयसूची</a:t>
            </a:r>
            <a:endParaRPr lang="en-US" sz="3000" dirty="0"/>
          </a:p>
        </p:txBody>
      </p:sp>
      <p:pic>
        <p:nvPicPr>
          <p:cNvPr id="3" name="Image 0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028700"/>
            <a:ext cx="4206240" cy="51435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" y="1080135"/>
            <a:ext cx="411480" cy="41148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274320" y="113157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300" dirty="0"/>
          </a:p>
        </p:txBody>
      </p:sp>
      <p:sp>
        <p:nvSpPr>
          <p:cNvPr id="6" name="Text 2"/>
          <p:cNvSpPr/>
          <p:nvPr/>
        </p:nvSpPr>
        <p:spPr>
          <a:xfrm>
            <a:off x="731520" y="108013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सहज वृत्ति बनाम बुद्धि: कीचड़ विरोधाभास</a:t>
            </a:r>
            <a:endParaRPr lang="en-US" sz="1300" dirty="0"/>
          </a:p>
        </p:txBody>
      </p:sp>
      <p:pic>
        <p:nvPicPr>
          <p:cNvPr id="7" name="Image 2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9080" y="1157288"/>
            <a:ext cx="274320" cy="257175"/>
          </a:xfrm>
          <a:prstGeom prst="rect">
            <a:avLst/>
          </a:prstGeom>
        </p:spPr>
      </p:pic>
      <p:pic>
        <p:nvPicPr>
          <p:cNvPr id="8" name="Image 3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0560" y="1028700"/>
            <a:ext cx="4206240" cy="514350"/>
          </a:xfrm>
          <a:prstGeom prst="rect">
            <a:avLst/>
          </a:prstGeom>
        </p:spPr>
      </p:pic>
      <p:pic>
        <p:nvPicPr>
          <p:cNvPr id="9" name="Image 4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1080135"/>
            <a:ext cx="411480" cy="411480"/>
          </a:xfrm>
          <a:prstGeom prst="rect">
            <a:avLst/>
          </a:prstGeom>
        </p:spPr>
      </p:pic>
      <p:sp>
        <p:nvSpPr>
          <p:cNvPr id="10" name="Text 3"/>
          <p:cNvSpPr/>
          <p:nvPr/>
        </p:nvSpPr>
        <p:spPr>
          <a:xfrm>
            <a:off x="4572000" y="113157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300" dirty="0"/>
          </a:p>
        </p:txBody>
      </p:sp>
      <p:sp>
        <p:nvSpPr>
          <p:cNvPr id="11" name="Text 4"/>
          <p:cNvSpPr/>
          <p:nvPr/>
        </p:nvSpPr>
        <p:spPr>
          <a:xfrm>
            <a:off x="5029200" y="108013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बबून आहार: मोटापे से संबंध?</a:t>
            </a:r>
            <a:endParaRPr lang="en-US" sz="1300" dirty="0"/>
          </a:p>
        </p:txBody>
      </p:sp>
      <p:pic>
        <p:nvPicPr>
          <p:cNvPr id="12" name="Image 5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66760" y="1157288"/>
            <a:ext cx="274320" cy="257175"/>
          </a:xfrm>
          <a:prstGeom prst="rect">
            <a:avLst/>
          </a:prstGeom>
        </p:spPr>
      </p:pic>
      <p:pic>
        <p:nvPicPr>
          <p:cNvPr id="13" name="Image 6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880" y="1748790"/>
            <a:ext cx="4206240" cy="514350"/>
          </a:xfrm>
          <a:prstGeom prst="rect">
            <a:avLst/>
          </a:prstGeom>
        </p:spPr>
      </p:pic>
      <p:pic>
        <p:nvPicPr>
          <p:cNvPr id="14" name="Image 7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4320" y="1800225"/>
            <a:ext cx="411480" cy="411480"/>
          </a:xfrm>
          <a:prstGeom prst="rect">
            <a:avLst/>
          </a:prstGeom>
        </p:spPr>
      </p:pic>
      <p:sp>
        <p:nvSpPr>
          <p:cNvPr id="15" name="Text 5"/>
          <p:cNvSpPr/>
          <p:nvPr/>
        </p:nvSpPr>
        <p:spPr>
          <a:xfrm>
            <a:off x="274320" y="185166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300" dirty="0"/>
          </a:p>
        </p:txBody>
      </p:sp>
      <p:sp>
        <p:nvSpPr>
          <p:cNvPr id="16" name="Text 6"/>
          <p:cNvSpPr/>
          <p:nvPr/>
        </p:nvSpPr>
        <p:spPr>
          <a:xfrm>
            <a:off x="731520" y="180022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रोग पहेली का समाधान</a:t>
            </a:r>
            <a:endParaRPr lang="en-US" sz="1300" dirty="0"/>
          </a:p>
        </p:txBody>
      </p:sp>
      <p:pic>
        <p:nvPicPr>
          <p:cNvPr id="17" name="Image 8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69080" y="1877378"/>
            <a:ext cx="274320" cy="257175"/>
          </a:xfrm>
          <a:prstGeom prst="rect">
            <a:avLst/>
          </a:prstGeom>
        </p:spPr>
      </p:pic>
      <p:pic>
        <p:nvPicPr>
          <p:cNvPr id="18" name="Image 9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80560" y="1748790"/>
            <a:ext cx="4206240" cy="514350"/>
          </a:xfrm>
          <a:prstGeom prst="rect">
            <a:avLst/>
          </a:prstGeom>
        </p:spPr>
      </p:pic>
      <p:pic>
        <p:nvPicPr>
          <p:cNvPr id="19" name="Image 10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72000" y="1800225"/>
            <a:ext cx="411480" cy="411480"/>
          </a:xfrm>
          <a:prstGeom prst="rect">
            <a:avLst/>
          </a:prstGeom>
        </p:spPr>
      </p:pic>
      <p:sp>
        <p:nvSpPr>
          <p:cNvPr id="20" name="Text 7"/>
          <p:cNvSpPr/>
          <p:nvPr/>
        </p:nvSpPr>
        <p:spPr>
          <a:xfrm>
            <a:off x="4572000" y="185166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300" dirty="0"/>
          </a:p>
        </p:txBody>
      </p:sp>
      <p:sp>
        <p:nvSpPr>
          <p:cNvPr id="21" name="Text 8"/>
          <p:cNvSpPr/>
          <p:nvPr/>
        </p:nvSpPr>
        <p:spPr>
          <a:xfrm>
            <a:off x="5029200" y="180022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एनआरए: अग्रणी पोषण अनुसंधान</a:t>
            </a:r>
            <a:endParaRPr lang="en-US" sz="1300" dirty="0"/>
          </a:p>
        </p:txBody>
      </p:sp>
      <p:pic>
        <p:nvPicPr>
          <p:cNvPr id="22" name="Image 11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66760" y="1877378"/>
            <a:ext cx="274320" cy="257175"/>
          </a:xfrm>
          <a:prstGeom prst="rect">
            <a:avLst/>
          </a:prstGeom>
        </p:spPr>
      </p:pic>
      <p:pic>
        <p:nvPicPr>
          <p:cNvPr id="23" name="Image 12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2880" y="2468880"/>
            <a:ext cx="4206240" cy="514350"/>
          </a:xfrm>
          <a:prstGeom prst="rect">
            <a:avLst/>
          </a:prstGeom>
        </p:spPr>
      </p:pic>
      <p:pic>
        <p:nvPicPr>
          <p:cNvPr id="24" name="Image 13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74320" y="2520315"/>
            <a:ext cx="411480" cy="411480"/>
          </a:xfrm>
          <a:prstGeom prst="rect">
            <a:avLst/>
          </a:prstGeom>
        </p:spPr>
      </p:pic>
      <p:sp>
        <p:nvSpPr>
          <p:cNvPr id="25" name="Text 9"/>
          <p:cNvSpPr/>
          <p:nvPr/>
        </p:nvSpPr>
        <p:spPr>
          <a:xfrm>
            <a:off x="274320" y="257175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300" dirty="0"/>
          </a:p>
        </p:txBody>
      </p:sp>
      <p:sp>
        <p:nvSpPr>
          <p:cNvPr id="26" name="Text 10"/>
          <p:cNvSpPr/>
          <p:nvPr/>
        </p:nvSpPr>
        <p:spPr>
          <a:xfrm>
            <a:off x="731520" y="252031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विचारणीय विषय: 2021</a:t>
            </a:r>
            <a:endParaRPr lang="en-US" sz="1300" dirty="0"/>
          </a:p>
        </p:txBody>
      </p:sp>
      <p:pic>
        <p:nvPicPr>
          <p:cNvPr id="27" name="Image 14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069080" y="2597468"/>
            <a:ext cx="274320" cy="257175"/>
          </a:xfrm>
          <a:prstGeom prst="rect">
            <a:avLst/>
          </a:prstGeom>
        </p:spPr>
      </p:pic>
      <p:pic>
        <p:nvPicPr>
          <p:cNvPr id="28" name="Image 15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480560" y="2468880"/>
            <a:ext cx="4206240" cy="514350"/>
          </a:xfrm>
          <a:prstGeom prst="rect">
            <a:avLst/>
          </a:prstGeom>
        </p:spPr>
      </p:pic>
      <p:pic>
        <p:nvPicPr>
          <p:cNvPr id="29" name="Image 16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72000" y="2520315"/>
            <a:ext cx="411480" cy="411480"/>
          </a:xfrm>
          <a:prstGeom prst="rect">
            <a:avLst/>
          </a:prstGeom>
        </p:spPr>
      </p:pic>
      <p:sp>
        <p:nvSpPr>
          <p:cNvPr id="30" name="Text 11"/>
          <p:cNvSpPr/>
          <p:nvPr/>
        </p:nvSpPr>
        <p:spPr>
          <a:xfrm>
            <a:off x="4572000" y="257175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</a:t>
            </a:r>
            <a:endParaRPr lang="en-US" sz="1300" dirty="0"/>
          </a:p>
        </p:txBody>
      </p:sp>
      <p:sp>
        <p:nvSpPr>
          <p:cNvPr id="31" name="Text 12"/>
          <p:cNvSpPr/>
          <p:nvPr/>
        </p:nvSpPr>
        <p:spPr>
          <a:xfrm>
            <a:off x="5029200" y="252031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भोजन का अगला अध्याय</a:t>
            </a:r>
            <a:endParaRPr lang="en-US" sz="1300" dirty="0"/>
          </a:p>
        </p:txBody>
      </p:sp>
      <p:pic>
        <p:nvPicPr>
          <p:cNvPr id="32" name="Image 17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366760" y="2597468"/>
            <a:ext cx="274320" cy="257175"/>
          </a:xfrm>
          <a:prstGeom prst="rect">
            <a:avLst/>
          </a:prstGeom>
        </p:spPr>
      </p:pic>
      <p:pic>
        <p:nvPicPr>
          <p:cNvPr id="33" name="Image 18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82880" y="3188970"/>
            <a:ext cx="4206240" cy="514350"/>
          </a:xfrm>
          <a:prstGeom prst="rect">
            <a:avLst/>
          </a:prstGeom>
        </p:spPr>
      </p:pic>
      <p:pic>
        <p:nvPicPr>
          <p:cNvPr id="34" name="Image 19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74320" y="3240405"/>
            <a:ext cx="411480" cy="411480"/>
          </a:xfrm>
          <a:prstGeom prst="rect">
            <a:avLst/>
          </a:prstGeom>
        </p:spPr>
      </p:pic>
      <p:sp>
        <p:nvSpPr>
          <p:cNvPr id="35" name="Text 13"/>
          <p:cNvSpPr/>
          <p:nvPr/>
        </p:nvSpPr>
        <p:spPr>
          <a:xfrm>
            <a:off x="274320" y="329184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07</a:t>
            </a:r>
            <a:endParaRPr lang="en-US" sz="1300" dirty="0"/>
          </a:p>
        </p:txBody>
      </p:sp>
      <p:sp>
        <p:nvSpPr>
          <p:cNvPr id="36" name="Text 14"/>
          <p:cNvSpPr/>
          <p:nvPr/>
        </p:nvSpPr>
        <p:spPr>
          <a:xfrm>
            <a:off x="731520" y="324040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माइक्रोबायोम: स्वास्थ्य की छिपी दुनिया</a:t>
            </a:r>
            <a:endParaRPr lang="en-US" sz="1300" dirty="0"/>
          </a:p>
        </p:txBody>
      </p:sp>
      <p:pic>
        <p:nvPicPr>
          <p:cNvPr id="37" name="Image 20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069080" y="3317558"/>
            <a:ext cx="274320" cy="257175"/>
          </a:xfrm>
          <a:prstGeom prst="rect">
            <a:avLst/>
          </a:prstGeom>
        </p:spPr>
      </p:pic>
      <p:pic>
        <p:nvPicPr>
          <p:cNvPr id="38" name="Image 21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480560" y="3188970"/>
            <a:ext cx="4206240" cy="514350"/>
          </a:xfrm>
          <a:prstGeom prst="rect">
            <a:avLst/>
          </a:prstGeom>
        </p:spPr>
      </p:pic>
      <p:pic>
        <p:nvPicPr>
          <p:cNvPr id="39" name="Image 22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572000" y="3240405"/>
            <a:ext cx="411480" cy="411480"/>
          </a:xfrm>
          <a:prstGeom prst="rect">
            <a:avLst/>
          </a:prstGeom>
        </p:spPr>
      </p:pic>
      <p:sp>
        <p:nvSpPr>
          <p:cNvPr id="40" name="Text 15"/>
          <p:cNvSpPr/>
          <p:nvPr/>
        </p:nvSpPr>
        <p:spPr>
          <a:xfrm>
            <a:off x="4572000" y="329184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08</a:t>
            </a:r>
            <a:endParaRPr lang="en-US" sz="1300" dirty="0"/>
          </a:p>
        </p:txBody>
      </p:sp>
      <p:sp>
        <p:nvSpPr>
          <p:cNvPr id="41" name="Text 16"/>
          <p:cNvSpPr/>
          <p:nvPr/>
        </p:nvSpPr>
        <p:spPr>
          <a:xfrm>
            <a:off x="5029200" y="324040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व्यक्तिगत पोषण: एक अनुकूलित दृष्टिकोण</a:t>
            </a:r>
            <a:endParaRPr lang="en-US" sz="1300" dirty="0"/>
          </a:p>
        </p:txBody>
      </p:sp>
      <p:pic>
        <p:nvPicPr>
          <p:cNvPr id="42" name="Image 23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366760" y="3317558"/>
            <a:ext cx="274320" cy="257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36004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3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विषयसूची</a:t>
            </a:r>
            <a:endParaRPr lang="en-US" sz="3000" dirty="0"/>
          </a:p>
        </p:txBody>
      </p:sp>
      <p:pic>
        <p:nvPicPr>
          <p:cNvPr id="3" name="Image 0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028700"/>
            <a:ext cx="4206240" cy="51435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" y="1080135"/>
            <a:ext cx="411480" cy="41148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274320" y="113157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09</a:t>
            </a:r>
            <a:endParaRPr lang="en-US" sz="1300" dirty="0"/>
          </a:p>
        </p:txBody>
      </p:sp>
      <p:sp>
        <p:nvSpPr>
          <p:cNvPr id="6" name="Text 2"/>
          <p:cNvSpPr/>
          <p:nvPr/>
        </p:nvSpPr>
        <p:spPr>
          <a:xfrm>
            <a:off x="731520" y="108013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आहार: एक निवारक पावरहाउस</a:t>
            </a:r>
            <a:endParaRPr lang="en-US" sz="1300" dirty="0"/>
          </a:p>
        </p:txBody>
      </p:sp>
      <p:pic>
        <p:nvPicPr>
          <p:cNvPr id="7" name="Image 2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9080" y="1157288"/>
            <a:ext cx="274320" cy="257175"/>
          </a:xfrm>
          <a:prstGeom prst="rect">
            <a:avLst/>
          </a:prstGeom>
        </p:spPr>
      </p:pic>
      <p:pic>
        <p:nvPicPr>
          <p:cNvPr id="8" name="Image 3" descr="https://djgurnpwsdoqjscwqbsj.supabase.co/storage/v1/object/public/presentation-templates-data/section16_tableOfCont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0560" y="1028700"/>
            <a:ext cx="4206240" cy="514350"/>
          </a:xfrm>
          <a:prstGeom prst="rect">
            <a:avLst/>
          </a:prstGeom>
        </p:spPr>
      </p:pic>
      <p:pic>
        <p:nvPicPr>
          <p:cNvPr id="9" name="Image 4" descr="https://djgurnpwsdoqjscwqbsj.supabase.co/storage/v1/object/public/presentation-templates-data/section16_no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1080135"/>
            <a:ext cx="411480" cy="411480"/>
          </a:xfrm>
          <a:prstGeom prst="rect">
            <a:avLst/>
          </a:prstGeom>
        </p:spPr>
      </p:pic>
      <p:sp>
        <p:nvSpPr>
          <p:cNvPr id="10" name="Text 3"/>
          <p:cNvSpPr/>
          <p:nvPr/>
        </p:nvSpPr>
        <p:spPr>
          <a:xfrm>
            <a:off x="4572000" y="1131570"/>
            <a:ext cx="4114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3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300" dirty="0"/>
          </a:p>
        </p:txBody>
      </p:sp>
      <p:sp>
        <p:nvSpPr>
          <p:cNvPr id="11" name="Text 4"/>
          <p:cNvSpPr/>
          <p:nvPr/>
        </p:nvSpPr>
        <p:spPr>
          <a:xfrm>
            <a:off x="5029200" y="1080135"/>
            <a:ext cx="301752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सोच के लिए भोजन</a:t>
            </a:r>
            <a:endParaRPr lang="en-US" sz="1300" dirty="0"/>
          </a:p>
        </p:txBody>
      </p:sp>
      <p:pic>
        <p:nvPicPr>
          <p:cNvPr id="12" name="Image 5" descr="https://djgurnpwsdoqjscwqbsj.supabase.co/storage/v1/object/public/presentation-templates-data/section16_Button%20Arrow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66760" y="1157288"/>
            <a:ext cx="274320" cy="257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2025-06-25T12:25:16Z</dcterms:created>
  <dcterms:modified xsi:type="dcterms:W3CDTF">2025-06-25T12:25:16Z</dcterms:modified>
</cp:coreProperties>
</file>