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Unveiling Literary Masterpieces: Popular Works Explored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Defining Popularity: Enduring Works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Pride &amp; Prejudice: Enduring Appeal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Kill a Mockingbird: Examining Justice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Harry Potter: A Global Spell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Lord of the Rings: A Lasting Legacy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Defining Popularity: Enduring Works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285875"/>
            <a:ext cx="77724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Examine the work's influence on society, values, and trends, shaping collective understanding and discourse.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Assess recognition from experts, awards, and lasting placement within its art form's established canon.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Analyze broad appeal factors: relatability, engaging narrative, universal themes, and emotional resonance for diverse audiences.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Evaluate the work's novelty, creativity, and contributions to its genre, breaking conventions and influencing future creators.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Pride &amp; Prejudice: Enduring Appeal</a:t>
            </a:r>
            <a:endParaRPr lang="en-US" sz="3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0158"/>
            <a:ext cx="2560320" cy="128587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60158"/>
            <a:ext cx="2560320" cy="1285875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260158"/>
            <a:ext cx="2560320" cy="1285875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74620"/>
            <a:ext cx="2560320" cy="1285875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674620"/>
            <a:ext cx="2560320" cy="1285875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674620"/>
            <a:ext cx="2560320" cy="128587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5486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First Published</a:t>
            </a:r>
            <a:endParaRPr lang="en-US" sz="1500" dirty="0"/>
          </a:p>
        </p:txBody>
      </p:sp>
      <p:sp>
        <p:nvSpPr>
          <p:cNvPr id="10" name="Text 2"/>
          <p:cNvSpPr/>
          <p:nvPr/>
        </p:nvSpPr>
        <p:spPr>
          <a:xfrm>
            <a:off x="32918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Main Characters</a:t>
            </a:r>
            <a:endParaRPr lang="en-US" sz="1500" dirty="0"/>
          </a:p>
        </p:txBody>
      </p:sp>
      <p:sp>
        <p:nvSpPr>
          <p:cNvPr id="11" name="Text 3"/>
          <p:cNvSpPr/>
          <p:nvPr/>
        </p:nvSpPr>
        <p:spPr>
          <a:xfrm>
            <a:off x="60350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Adaptations Count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5486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Global Sales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32918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Readership Score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60350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Romance Rating</a:t>
            </a:r>
            <a:endParaRPr lang="en-US" sz="1500" dirty="0"/>
          </a:p>
        </p:txBody>
      </p:sp>
      <p:sp>
        <p:nvSpPr>
          <p:cNvPr id="15" name="Text 7"/>
          <p:cNvSpPr/>
          <p:nvPr/>
        </p:nvSpPr>
        <p:spPr>
          <a:xfrm>
            <a:off x="5486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1813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32918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5+</a:t>
            </a:r>
            <a:endParaRPr lang="en-US" sz="2100" dirty="0"/>
          </a:p>
        </p:txBody>
      </p:sp>
      <p:sp>
        <p:nvSpPr>
          <p:cNvPr id="17" name="Text 9"/>
          <p:cNvSpPr/>
          <p:nvPr/>
        </p:nvSpPr>
        <p:spPr>
          <a:xfrm>
            <a:off x="60350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20+</a:t>
            </a:r>
            <a:endParaRPr lang="en-US" sz="2100" dirty="0"/>
          </a:p>
        </p:txBody>
      </p:sp>
      <p:sp>
        <p:nvSpPr>
          <p:cNvPr id="18" name="Text 10"/>
          <p:cNvSpPr/>
          <p:nvPr/>
        </p:nvSpPr>
        <p:spPr>
          <a:xfrm>
            <a:off x="5486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20M+</a:t>
            </a:r>
            <a:endParaRPr lang="en-US" sz="2100" dirty="0"/>
          </a:p>
        </p:txBody>
      </p:sp>
      <p:sp>
        <p:nvSpPr>
          <p:cNvPr id="19" name="Text 11"/>
          <p:cNvSpPr/>
          <p:nvPr/>
        </p:nvSpPr>
        <p:spPr>
          <a:xfrm>
            <a:off x="32918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9.5/10</a:t>
            </a:r>
            <a:endParaRPr lang="en-US" sz="2100" dirty="0"/>
          </a:p>
        </p:txBody>
      </p:sp>
      <p:sp>
        <p:nvSpPr>
          <p:cNvPr id="20" name="Text 12"/>
          <p:cNvSpPr/>
          <p:nvPr/>
        </p:nvSpPr>
        <p:spPr>
          <a:xfrm>
            <a:off x="60350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10/10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 Kill a Mockingbird: Examining Justice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274320" y="1028700"/>
            <a:ext cx="1819656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Moral Compass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3931920" y="1105853"/>
            <a:ext cx="365760" cy="360045"/>
          </a:xfrm>
          <a:prstGeom prst="ellipse">
            <a:avLst/>
          </a:prstGeom>
          <a:solidFill>
            <a:srgbClr val="0A9C85"/>
          </a:solidFill>
          <a:ln w="12700">
            <a:solidFill>
              <a:srgbClr val="0A9C85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167575"/>
            <a:ext cx="182880" cy="2057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63440" y="1028700"/>
            <a:ext cx="1938528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Complex Issues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8321040" y="1105853"/>
            <a:ext cx="365760" cy="360045"/>
          </a:xfrm>
          <a:prstGeom prst="ellipse">
            <a:avLst/>
          </a:prstGeom>
          <a:solidFill>
            <a:srgbClr val="DA2828"/>
          </a:solidFill>
          <a:ln w="12700">
            <a:solidFill>
              <a:srgbClr val="DA2828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0" y="1183005"/>
            <a:ext cx="182880" cy="20574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4754880" y="1645920"/>
            <a:ext cx="3931920" cy="2777490"/>
          </a:xfrm>
          <a:prstGeom prst="roundRect">
            <a:avLst>
              <a:gd name="adj" fmla="val 3292"/>
            </a:avLst>
          </a:prstGeom>
          <a:solidFill>
            <a:srgbClr val="E6FFE7"/>
          </a:solidFill>
          <a:ln w="12700">
            <a:solidFill>
              <a:srgbClr val="A9A9A9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36576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Promotes empathy and understanding towards marginalized groups, fostering a more inclusive worldview among readers of all ages.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Highlights the importance of moral courage and standing up for what is right, even in the face of adversity and social pressure.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Explores the complexities of childhood innocence and the gradual realization of injustice present within the adult world.</a:t>
            </a:r>
            <a:endParaRPr lang="en-US" sz="1000" dirty="0"/>
          </a:p>
        </p:txBody>
      </p:sp>
      <p:sp>
        <p:nvSpPr>
          <p:cNvPr id="12" name="Text 8"/>
          <p:cNvSpPr/>
          <p:nvPr/>
        </p:nvSpPr>
        <p:spPr>
          <a:xfrm>
            <a:off x="4754880" y="2057400"/>
            <a:ext cx="33832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Deals with sensitive topics like racism and prejudice, which may be emotionally challenging or triggering for some readers.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Presents a simplified or idealized view of racial dynamics, potentially overlooking the nuances and complexities of systemic racism.</a:t>
            </a:r>
            <a:endParaRPr lang="en-US" sz="1000" dirty="0"/>
          </a:p>
          <a:p>
            <a:pPr lvl="1" marL="685800" indent="-342900">
              <a:lnSpc>
                <a:spcPts val="1200"/>
              </a:lnSpc>
              <a:spcAft>
                <a:spcPts val="900"/>
              </a:spcAft>
              <a:buSzPct val="100000"/>
              <a:buChar char="•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narrative is filtered through a white protagonist's perspective, possibly limiting the representation of marginalized voices.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Harry Potter: A Global Spell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57200" y="133731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Books Sold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57200" y="221170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Translations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57200" y="308610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Movie Gross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3960495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Theme Parks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315200" y="126015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15200" y="213455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15200" y="3008948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315200" y="3883343"/>
            <a:ext cx="1371600" cy="411480"/>
          </a:xfrm>
          <a:prstGeom prst="roundRect">
            <a:avLst>
              <a:gd name="adj" fmla="val 11111"/>
            </a:avLst>
          </a:prstGeom>
          <a:solidFill>
            <a:srgbClr val="E5FFE6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315200" y="126015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500M+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0" y="213455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80+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7315200" y="3008948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7.7B$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315200" y="3883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Lord of the Rings: A Lasting Legacy</a:t>
            </a:r>
            <a:endParaRPr lang="en-US" sz="3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0158"/>
            <a:ext cx="2560320" cy="1285875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260158"/>
            <a:ext cx="2560320" cy="1285875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260158"/>
            <a:ext cx="2560320" cy="1285875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674620"/>
            <a:ext cx="2560320" cy="1285875"/>
          </a:xfrm>
          <a:prstGeom prst="rect">
            <a:avLst/>
          </a:prstGeom>
        </p:spPr>
      </p:pic>
      <p:pic>
        <p:nvPicPr>
          <p:cNvPr id="7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674620"/>
            <a:ext cx="2560320" cy="1285875"/>
          </a:xfrm>
          <a:prstGeom prst="rect">
            <a:avLst/>
          </a:prstGeom>
        </p:spPr>
      </p:pic>
      <p:pic>
        <p:nvPicPr>
          <p:cNvPr id="8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2674620"/>
            <a:ext cx="2560320" cy="1285875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5486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Books Sold</a:t>
            </a:r>
            <a:endParaRPr lang="en-US" sz="1500" dirty="0"/>
          </a:p>
        </p:txBody>
      </p:sp>
      <p:sp>
        <p:nvSpPr>
          <p:cNvPr id="10" name="Text 2"/>
          <p:cNvSpPr/>
          <p:nvPr/>
        </p:nvSpPr>
        <p:spPr>
          <a:xfrm>
            <a:off x="32918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Languages Translated</a:t>
            </a:r>
            <a:endParaRPr lang="en-US" sz="1500" dirty="0"/>
          </a:p>
        </p:txBody>
      </p:sp>
      <p:sp>
        <p:nvSpPr>
          <p:cNvPr id="11" name="Text 3"/>
          <p:cNvSpPr/>
          <p:nvPr/>
        </p:nvSpPr>
        <p:spPr>
          <a:xfrm>
            <a:off x="6035040" y="205740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Film Gross</a:t>
            </a:r>
            <a:endParaRPr lang="en-US" sz="1500" dirty="0"/>
          </a:p>
        </p:txBody>
      </p:sp>
      <p:sp>
        <p:nvSpPr>
          <p:cNvPr id="12" name="Text 4"/>
          <p:cNvSpPr/>
          <p:nvPr/>
        </p:nvSpPr>
        <p:spPr>
          <a:xfrm>
            <a:off x="5486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Years in Writing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32918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Sequels/Adaptations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6035040" y="3471863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Fan Fiction</a:t>
            </a:r>
            <a:endParaRPr lang="en-US" sz="1500" dirty="0"/>
          </a:p>
        </p:txBody>
      </p:sp>
      <p:sp>
        <p:nvSpPr>
          <p:cNvPr id="15" name="Text 7"/>
          <p:cNvSpPr/>
          <p:nvPr/>
        </p:nvSpPr>
        <p:spPr>
          <a:xfrm>
            <a:off x="5486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150M+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32918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40+</a:t>
            </a:r>
            <a:endParaRPr lang="en-US" sz="2100" dirty="0"/>
          </a:p>
        </p:txBody>
      </p:sp>
      <p:sp>
        <p:nvSpPr>
          <p:cNvPr id="17" name="Text 9"/>
          <p:cNvSpPr/>
          <p:nvPr/>
        </p:nvSpPr>
        <p:spPr>
          <a:xfrm>
            <a:off x="6035040" y="1388745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2.9B$</a:t>
            </a:r>
            <a:endParaRPr lang="en-US" sz="2100" dirty="0"/>
          </a:p>
        </p:txBody>
      </p:sp>
      <p:sp>
        <p:nvSpPr>
          <p:cNvPr id="18" name="Text 10"/>
          <p:cNvSpPr/>
          <p:nvPr/>
        </p:nvSpPr>
        <p:spPr>
          <a:xfrm>
            <a:off x="5486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12</a:t>
            </a:r>
            <a:endParaRPr lang="en-US" sz="2100" dirty="0"/>
          </a:p>
        </p:txBody>
      </p:sp>
      <p:sp>
        <p:nvSpPr>
          <p:cNvPr id="19" name="Text 11"/>
          <p:cNvSpPr/>
          <p:nvPr/>
        </p:nvSpPr>
        <p:spPr>
          <a:xfrm>
            <a:off x="32918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50+</a:t>
            </a:r>
            <a:endParaRPr lang="en-US" sz="2100" dirty="0"/>
          </a:p>
        </p:txBody>
      </p:sp>
      <p:sp>
        <p:nvSpPr>
          <p:cNvPr id="20" name="Text 12"/>
          <p:cNvSpPr/>
          <p:nvPr/>
        </p:nvSpPr>
        <p:spPr>
          <a:xfrm>
            <a:off x="6035040" y="2803208"/>
            <a:ext cx="22860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100k+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2025-07-01T15:24:01Z</dcterms:created>
  <dcterms:modified xsi:type="dcterms:W3CDTF">2025-07-01T15:24:01Z</dcterms:modified>
</cp:coreProperties>
</file>