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notesMasterIdLst>
    <p:notesMasterId r:id="rId15"/>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Slide-10-image-1.png"/><Relationship Id="rId2" Type="http://schemas.openxmlformats.org/officeDocument/2006/relationships/image" Target="../media/image-10-2.jpeg"/><Relationship Id="rId3" Type="http://schemas.openxmlformats.org/officeDocument/2006/relationships/slideLayout" Target="../slideLayouts/slideLayout2.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Slide-11-image-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2.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Slide-12-image-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2.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Slide-13-image-1.png"/><Relationship Id="rId2" Type="http://schemas.openxmlformats.org/officeDocument/2006/relationships/image" Target="../media/image-13-2.jpeg"/><Relationship Id="rId3" Type="http://schemas.openxmlformats.org/officeDocument/2006/relationships/slideLayout" Target="../slideLayouts/slideLayout2.xml"/><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slideLayout" Target="../slideLayouts/slideLayout1.xml"/><Relationship Id="rId11"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Slide-4-image-1.png"/><Relationship Id="rId2" Type="http://schemas.openxmlformats.org/officeDocument/2006/relationships/image" Target="../media/image-4-2.jpeg"/><Relationship Id="rId3" Type="http://schemas.openxmlformats.org/officeDocument/2006/relationships/slideLayout" Target="../slideLayouts/slideLayout2.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Slide-5-image-1.png"/><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Slide-6-image-1.png"/><Relationship Id="rId2" Type="http://schemas.openxmlformats.org/officeDocument/2006/relationships/image" Target="../media/image-6-2.jpeg"/><Relationship Id="rId3" Type="http://schemas.openxmlformats.org/officeDocument/2006/relationships/slideLayout" Target="../slideLayouts/slideLayout2.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Slide-7-image-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2.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Slide-8-image-1.png"/><Relationship Id="rId2" Type="http://schemas.openxmlformats.org/officeDocument/2006/relationships/image" Target="../media/image-8-2.jpeg"/><Relationship Id="rId3" Type="http://schemas.openxmlformats.org/officeDocument/2006/relationships/slideLayout" Target="../slideLayouts/slideLayout2.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Slide-9-image-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2.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p:nvPr/>
        </p:nvSpPr>
        <p:spPr>
          <a:xfrm>
            <a:off x="3657600" y="1543050"/>
            <a:ext cx="1828800" cy="274320"/>
          </a:xfrm>
          <a:prstGeom prst="rect">
            <a:avLst/>
          </a:prstGeom>
          <a:noFill/>
          <a:ln/>
        </p:spPr>
        <p:txBody>
          <a:bodyPr wrap="square" rtlCol="0" anchor="b"/>
          <a:lstStyle/>
          <a:p>
            <a:pPr algn="ctr" indent="0" marL="0">
              <a:buNone/>
            </a:pPr>
            <a:r>
              <a:rPr lang="en-US" sz="1100" dirty="0">
                <a:solidFill>
                  <a:srgbClr val="000000"/>
                </a:solidFill>
                <a:latin typeface="Plus Jakarta Sans Light" pitchFamily="34" charset="0"/>
                <a:ea typeface="Plus Jakarta Sans Light" pitchFamily="34" charset="-122"/>
                <a:cs typeface="Plus Jakarta Sans Light" pitchFamily="34" charset="-120"/>
              </a:rPr>
              <a:t>April 2025</a:t>
            </a:r>
            <a:endParaRPr lang="en-US" sz="1100" dirty="0"/>
          </a:p>
        </p:txBody>
      </p:sp>
      <p:pic>
        <p:nvPicPr>
          <p:cNvPr id="4" name="Image 1" descr="preencoded.png">    </p:cNvPr>
          <p:cNvPicPr>
            <a:picLocks noChangeAspect="1"/>
          </p:cNvPicPr>
          <p:nvPr/>
        </p:nvPicPr>
        <p:blipFill>
          <a:blip r:embed="rId2"/>
          <a:stretch>
            <a:fillRect/>
          </a:stretch>
        </p:blipFill>
        <p:spPr>
          <a:xfrm>
            <a:off x="1828800" y="1800225"/>
            <a:ext cx="5486400" cy="1028700"/>
          </a:xfrm>
          <a:prstGeom prst="rect">
            <a:avLst/>
          </a:prstGeom>
        </p:spPr>
      </p:pic>
      <p:sp>
        <p:nvSpPr>
          <p:cNvPr id="5" name="Text 1"/>
          <p:cNvSpPr/>
          <p:nvPr/>
        </p:nvSpPr>
        <p:spPr>
          <a:xfrm>
            <a:off x="1828800" y="1800225"/>
            <a:ext cx="5486400" cy="1028700"/>
          </a:xfrm>
          <a:prstGeom prst="rect">
            <a:avLst/>
          </a:prstGeom>
          <a:noFill/>
          <a:ln/>
        </p:spPr>
        <p:txBody>
          <a:bodyPr wrap="square" rtlCol="0" anchor="ctr"/>
          <a:lstStyle/>
          <a:p>
            <a:pPr algn="ctr" indent="0" marL="0">
              <a:buNone/>
            </a:pPr>
            <a:r>
              <a:rPr lang="en-US" sz="2400" b="1" dirty="0">
                <a:solidFill>
                  <a:srgbClr val="000000"/>
                </a:solidFill>
                <a:latin typeface="Plus Jakarta Sans" pitchFamily="34" charset="0"/>
                <a:ea typeface="Plus Jakarta Sans" pitchFamily="34" charset="-122"/>
                <a:cs typeface="Plus Jakarta Sans" pitchFamily="34" charset="-120"/>
              </a:rPr>
              <a:t>Discovering Cambodia: Ancient Wonders &amp; Modern Charms</a:t>
            </a:r>
            <a:endParaRPr lang="en-US" sz="2400" dirty="0"/>
          </a:p>
        </p:txBody>
      </p:sp>
      <p:sp>
        <p:nvSpPr>
          <p:cNvPr id="6" name="Text 2"/>
          <p:cNvSpPr/>
          <p:nvPr/>
        </p:nvSpPr>
        <p:spPr>
          <a:xfrm>
            <a:off x="2743200" y="2983230"/>
            <a:ext cx="3657600" cy="514350"/>
          </a:xfrm>
          <a:prstGeom prst="rect">
            <a:avLst/>
          </a:prstGeom>
          <a:noFill/>
          <a:ln/>
        </p:spPr>
        <p:txBody>
          <a:bodyPr wrap="square" rtlCol="0" anchor="t"/>
          <a:lstStyle/>
          <a:p>
            <a:pPr algn="ctr" indent="0" marL="0">
              <a:lnSpc>
                <a:spcPts val="1300"/>
              </a:lnSpc>
              <a:buNone/>
            </a:pPr>
            <a:r>
              <a:rPr lang="en-US" sz="1100" dirty="0">
                <a:solidFill>
                  <a:srgbClr val="000000"/>
                </a:solidFill>
                <a:latin typeface="Plus Jakarta Sans Light" pitchFamily="34" charset="0"/>
                <a:ea typeface="Plus Jakarta Sans Light" pitchFamily="34" charset="-122"/>
                <a:cs typeface="Plus Jakarta Sans Light" pitchFamily="34" charset="-120"/>
              </a:rPr>
              <a:t>A Journey Through the Kingdom of Cambodia's Rich History and Culture</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48640" y="1028700"/>
            <a:ext cx="4114800" cy="274320"/>
          </a:xfrm>
          <a:prstGeom prst="rect">
            <a:avLst/>
          </a:prstGeom>
          <a:noFill/>
          <a:ln/>
        </p:spPr>
        <p:txBody>
          <a:bodyPr wrap="square" rtlCol="0" anchor="b"/>
          <a:lstStyle/>
          <a:p>
            <a:pPr indent="0" marL="0">
              <a:lnSpc>
                <a:spcPts val="3500"/>
              </a:lnSpc>
              <a:buNone/>
            </a:pPr>
            <a:r>
              <a:rPr lang="en-US" sz="2300" b="1" dirty="0">
                <a:solidFill>
                  <a:srgbClr val="000000"/>
                </a:solidFill>
                <a:latin typeface="Plus Jakarta Sans" pitchFamily="34" charset="0"/>
                <a:ea typeface="Plus Jakarta Sans" pitchFamily="34" charset="-122"/>
                <a:cs typeface="Plus Jakarta Sans" pitchFamily="34" charset="-120"/>
              </a:rPr>
              <a:t>Wat Phnom: Phnom Penh's Cradle</a:t>
            </a:r>
            <a:endParaRPr lang="en-US" sz="2300" dirty="0"/>
          </a:p>
        </p:txBody>
      </p:sp>
      <p:pic>
        <p:nvPicPr>
          <p:cNvPr id="3" name="Image 0" descr="https://images.pexels.com/photos/19142318/pexels-photo-19142318.jpeg?auto=compress&amp;cs=tinysrgb&amp;fit=crop&amp;h=1200&amp;w=800">    </p:cNvPr>
          <p:cNvPicPr>
            <a:picLocks noChangeAspect="1"/>
          </p:cNvPicPr>
          <p:nvPr/>
        </p:nvPicPr>
        <p:blipFill>
          <a:blip r:embed="rId2"/>
          <a:stretch>
            <a:fillRect/>
          </a:stretch>
        </p:blipFill>
        <p:spPr>
          <a:xfrm>
            <a:off x="5943600" y="1028700"/>
            <a:ext cx="2468880" cy="3086100"/>
          </a:xfrm>
          <a:prstGeom prst="rect">
            <a:avLst/>
          </a:prstGeom>
        </p:spPr>
      </p:pic>
      <p:sp>
        <p:nvSpPr>
          <p:cNvPr id="4" name="Text 1"/>
          <p:cNvSpPr/>
          <p:nvPr/>
        </p:nvSpPr>
        <p:spPr>
          <a:xfrm>
            <a:off x="548640" y="1543050"/>
            <a:ext cx="4114800" cy="0"/>
          </a:xfrm>
          <a:prstGeom prst="rect">
            <a:avLst/>
          </a:prstGeom>
          <a:noFill/>
          <a:ln/>
        </p:spPr>
        <p:txBody>
          <a:bodyPr wrap="square" rtlCol="0" anchor="t"/>
          <a:lstStyle/>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Local legend says Lady Penh discovered Buddha statues in a tree, leading to the temple's construction and city's founding.</a:t>
            </a:r>
            <a:endParaRPr lang="en-US" sz="1200" dirty="0"/>
          </a:p>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The temple showcases traditional Khmer architecture, with intricate details and a serene atmosphere atop a small hill.</a:t>
            </a:r>
            <a:endParaRPr lang="en-US" sz="1200" dirty="0"/>
          </a:p>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Wat Phnom is a vital place of worship, attracting devotees seeking blessings and paying respect to the city's origins.</a:t>
            </a:r>
            <a:endParaRPr lang="en-US" sz="1200" dirty="0"/>
          </a:p>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The temple hosts various festivals and celebrations throughout the year, offering cultural insights and vibrant displays of tradition.</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48640" y="565785"/>
            <a:ext cx="8229600" cy="274320"/>
          </a:xfrm>
          <a:prstGeom prst="rect">
            <a:avLst/>
          </a:prstGeom>
          <a:noFill/>
          <a:ln/>
        </p:spPr>
        <p:txBody>
          <a:bodyPr wrap="square" rtlCol="0" anchor="ctr"/>
          <a:lstStyle/>
          <a:p>
            <a:pPr indent="0" marL="0">
              <a:lnSpc>
                <a:spcPts val="3500"/>
              </a:lnSpc>
              <a:buNone/>
            </a:pPr>
            <a:r>
              <a:rPr lang="en-US" sz="2300" b="1" dirty="0">
                <a:solidFill>
                  <a:srgbClr val="000000"/>
                </a:solidFill>
                <a:latin typeface="Plus Jakarta Sans" pitchFamily="34" charset="0"/>
                <a:ea typeface="Plus Jakarta Sans" pitchFamily="34" charset="-122"/>
                <a:cs typeface="Plus Jakarta Sans" pitchFamily="34" charset="-120"/>
              </a:rPr>
              <a:t>Cambodia: Tourism's Economic Impact</a:t>
            </a:r>
            <a:endParaRPr lang="en-US" sz="2300" dirty="0"/>
          </a:p>
        </p:txBody>
      </p:sp>
      <p:sp>
        <p:nvSpPr>
          <p:cNvPr id="3" name="Text 1"/>
          <p:cNvSpPr/>
          <p:nvPr/>
        </p:nvSpPr>
        <p:spPr>
          <a:xfrm>
            <a:off x="548640" y="1337310"/>
            <a:ext cx="5029200" cy="274320"/>
          </a:xfrm>
          <a:prstGeom prst="rect">
            <a:avLst/>
          </a:prstGeom>
          <a:noFill/>
          <a:ln/>
        </p:spPr>
        <p:txBody>
          <a:bodyPr wrap="square" rtlCol="0" anchor="t"/>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GDP Contribution</a:t>
            </a:r>
            <a:endParaRPr lang="en-US" sz="1500" dirty="0"/>
          </a:p>
        </p:txBody>
      </p:sp>
      <p:sp>
        <p:nvSpPr>
          <p:cNvPr id="4" name="Text 2"/>
          <p:cNvSpPr/>
          <p:nvPr/>
        </p:nvSpPr>
        <p:spPr>
          <a:xfrm>
            <a:off x="548640" y="2211705"/>
            <a:ext cx="5029200" cy="274320"/>
          </a:xfrm>
          <a:prstGeom prst="rect">
            <a:avLst/>
          </a:prstGeom>
          <a:noFill/>
          <a:ln/>
        </p:spPr>
        <p:txBody>
          <a:bodyPr wrap="square" rtlCol="0" anchor="t"/>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Visitor Increase</a:t>
            </a:r>
            <a:endParaRPr lang="en-US" sz="1500" dirty="0"/>
          </a:p>
        </p:txBody>
      </p:sp>
      <p:sp>
        <p:nvSpPr>
          <p:cNvPr id="5" name="Text 3"/>
          <p:cNvSpPr/>
          <p:nvPr/>
        </p:nvSpPr>
        <p:spPr>
          <a:xfrm>
            <a:off x="548640" y="3086100"/>
            <a:ext cx="5029200" cy="274320"/>
          </a:xfrm>
          <a:prstGeom prst="rect">
            <a:avLst/>
          </a:prstGeom>
          <a:noFill/>
          <a:ln/>
        </p:spPr>
        <p:txBody>
          <a:bodyPr wrap="square" rtlCol="0" anchor="t"/>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Jobs Created</a:t>
            </a:r>
            <a:endParaRPr lang="en-US" sz="1500" dirty="0"/>
          </a:p>
        </p:txBody>
      </p:sp>
      <p:sp>
        <p:nvSpPr>
          <p:cNvPr id="6" name="Text 4"/>
          <p:cNvSpPr/>
          <p:nvPr/>
        </p:nvSpPr>
        <p:spPr>
          <a:xfrm>
            <a:off x="548640" y="3960495"/>
            <a:ext cx="5029200" cy="274320"/>
          </a:xfrm>
          <a:prstGeom prst="rect">
            <a:avLst/>
          </a:prstGeom>
          <a:noFill/>
          <a:ln/>
        </p:spPr>
        <p:txBody>
          <a:bodyPr wrap="square" rtlCol="0" anchor="t"/>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Revenue Generated</a:t>
            </a:r>
            <a:endParaRPr lang="en-US" sz="1500" dirty="0"/>
          </a:p>
        </p:txBody>
      </p:sp>
      <p:pic>
        <p:nvPicPr>
          <p:cNvPr id="7" name="Image 0" descr="preencoded.png">    </p:cNvPr>
          <p:cNvPicPr>
            <a:picLocks noChangeAspect="1"/>
          </p:cNvPicPr>
          <p:nvPr/>
        </p:nvPicPr>
        <p:blipFill>
          <a:blip r:embed="rId2"/>
          <a:stretch>
            <a:fillRect/>
          </a:stretch>
        </p:blipFill>
        <p:spPr>
          <a:xfrm>
            <a:off x="7132320" y="1260158"/>
            <a:ext cx="1371600" cy="411480"/>
          </a:xfrm>
          <a:prstGeom prst="rect">
            <a:avLst/>
          </a:prstGeom>
        </p:spPr>
      </p:pic>
      <p:pic>
        <p:nvPicPr>
          <p:cNvPr id="8" name="Image 1" descr="preencoded.png">    </p:cNvPr>
          <p:cNvPicPr>
            <a:picLocks noChangeAspect="1"/>
          </p:cNvPicPr>
          <p:nvPr/>
        </p:nvPicPr>
        <p:blipFill>
          <a:blip r:embed="rId3"/>
          <a:stretch>
            <a:fillRect/>
          </a:stretch>
        </p:blipFill>
        <p:spPr>
          <a:xfrm>
            <a:off x="7132320" y="2134553"/>
            <a:ext cx="1371600" cy="411480"/>
          </a:xfrm>
          <a:prstGeom prst="rect">
            <a:avLst/>
          </a:prstGeom>
        </p:spPr>
      </p:pic>
      <p:pic>
        <p:nvPicPr>
          <p:cNvPr id="9" name="Image 2" descr="preencoded.png">    </p:cNvPr>
          <p:cNvPicPr>
            <a:picLocks noChangeAspect="1"/>
          </p:cNvPicPr>
          <p:nvPr/>
        </p:nvPicPr>
        <p:blipFill>
          <a:blip r:embed="rId4"/>
          <a:stretch>
            <a:fillRect/>
          </a:stretch>
        </p:blipFill>
        <p:spPr>
          <a:xfrm>
            <a:off x="7132320" y="3008948"/>
            <a:ext cx="1371600" cy="411480"/>
          </a:xfrm>
          <a:prstGeom prst="rect">
            <a:avLst/>
          </a:prstGeom>
        </p:spPr>
      </p:pic>
      <p:pic>
        <p:nvPicPr>
          <p:cNvPr id="10" name="Image 3" descr="preencoded.png">    </p:cNvPr>
          <p:cNvPicPr>
            <a:picLocks noChangeAspect="1"/>
          </p:cNvPicPr>
          <p:nvPr/>
        </p:nvPicPr>
        <p:blipFill>
          <a:blip r:embed="rId5"/>
          <a:stretch>
            <a:fillRect/>
          </a:stretch>
        </p:blipFill>
        <p:spPr>
          <a:xfrm>
            <a:off x="7132320" y="3883343"/>
            <a:ext cx="1371600" cy="411480"/>
          </a:xfrm>
          <a:prstGeom prst="rect">
            <a:avLst/>
          </a:prstGeom>
        </p:spPr>
      </p:pic>
      <p:sp>
        <p:nvSpPr>
          <p:cNvPr id="11" name="Text 5"/>
          <p:cNvSpPr/>
          <p:nvPr/>
        </p:nvSpPr>
        <p:spPr>
          <a:xfrm>
            <a:off x="7132320" y="1260158"/>
            <a:ext cx="1371600" cy="411480"/>
          </a:xfrm>
          <a:prstGeom prst="rect">
            <a:avLst/>
          </a:prstGeom>
          <a:noFill/>
          <a:ln/>
        </p:spPr>
        <p:txBody>
          <a:bodyPr wrap="square" rtlCol="0" anchor="ctr"/>
          <a:lstStyle/>
          <a:p>
            <a:pPr algn="ctr" indent="0" marL="0">
              <a:buNone/>
            </a:pPr>
            <a:r>
              <a:rPr lang="en-US" sz="1500" b="1" dirty="0">
                <a:solidFill>
                  <a:srgbClr val="000000"/>
                </a:solidFill>
                <a:latin typeface="Plus Jakarta Sans" pitchFamily="34" charset="0"/>
                <a:ea typeface="Plus Jakarta Sans" pitchFamily="34" charset="-122"/>
                <a:cs typeface="Plus Jakarta Sans" pitchFamily="34" charset="-120"/>
              </a:rPr>
              <a:t>12%</a:t>
            </a:r>
            <a:endParaRPr lang="en-US" sz="1500" dirty="0"/>
          </a:p>
        </p:txBody>
      </p:sp>
      <p:sp>
        <p:nvSpPr>
          <p:cNvPr id="12" name="Text 6"/>
          <p:cNvSpPr/>
          <p:nvPr/>
        </p:nvSpPr>
        <p:spPr>
          <a:xfrm>
            <a:off x="7132320" y="2134553"/>
            <a:ext cx="1371600" cy="411480"/>
          </a:xfrm>
          <a:prstGeom prst="rect">
            <a:avLst/>
          </a:prstGeom>
          <a:noFill/>
          <a:ln/>
        </p:spPr>
        <p:txBody>
          <a:bodyPr wrap="square" rtlCol="0" anchor="ctr"/>
          <a:lstStyle/>
          <a:p>
            <a:pPr algn="ctr" indent="0" marL="0">
              <a:buNone/>
            </a:pPr>
            <a:r>
              <a:rPr lang="en-US" sz="1500" b="1" dirty="0">
                <a:solidFill>
                  <a:srgbClr val="000000"/>
                </a:solidFill>
                <a:latin typeface="Plus Jakarta Sans" pitchFamily="34" charset="0"/>
                <a:ea typeface="Plus Jakarta Sans" pitchFamily="34" charset="-122"/>
                <a:cs typeface="Plus Jakarta Sans" pitchFamily="34" charset="-120"/>
              </a:rPr>
              <a:t>25%</a:t>
            </a:r>
            <a:endParaRPr lang="en-US" sz="1500" dirty="0"/>
          </a:p>
        </p:txBody>
      </p:sp>
      <p:sp>
        <p:nvSpPr>
          <p:cNvPr id="13" name="Text 7"/>
          <p:cNvSpPr/>
          <p:nvPr/>
        </p:nvSpPr>
        <p:spPr>
          <a:xfrm>
            <a:off x="7132320" y="3008948"/>
            <a:ext cx="1371600" cy="411480"/>
          </a:xfrm>
          <a:prstGeom prst="rect">
            <a:avLst/>
          </a:prstGeom>
          <a:noFill/>
          <a:ln/>
        </p:spPr>
        <p:txBody>
          <a:bodyPr wrap="square" rtlCol="0" anchor="ctr"/>
          <a:lstStyle/>
          <a:p>
            <a:pPr algn="ctr" indent="0" marL="0">
              <a:buNone/>
            </a:pPr>
            <a:r>
              <a:rPr lang="en-US" sz="1500" b="1" dirty="0">
                <a:solidFill>
                  <a:srgbClr val="000000"/>
                </a:solidFill>
                <a:latin typeface="Plus Jakarta Sans" pitchFamily="34" charset="0"/>
                <a:ea typeface="Plus Jakarta Sans" pitchFamily="34" charset="-122"/>
                <a:cs typeface="Plus Jakarta Sans" pitchFamily="34" charset="-120"/>
              </a:rPr>
              <a:t>630k</a:t>
            </a:r>
            <a:endParaRPr lang="en-US" sz="1500" dirty="0"/>
          </a:p>
        </p:txBody>
      </p:sp>
      <p:sp>
        <p:nvSpPr>
          <p:cNvPr id="14" name="Text 8"/>
          <p:cNvSpPr/>
          <p:nvPr/>
        </p:nvSpPr>
        <p:spPr>
          <a:xfrm>
            <a:off x="7132320" y="3883343"/>
            <a:ext cx="1371600" cy="411480"/>
          </a:xfrm>
          <a:prstGeom prst="rect">
            <a:avLst/>
          </a:prstGeom>
          <a:noFill/>
          <a:ln/>
        </p:spPr>
        <p:txBody>
          <a:bodyPr wrap="square" rtlCol="0" anchor="ctr"/>
          <a:lstStyle/>
          <a:p>
            <a:pPr algn="ctr" indent="0" marL="0">
              <a:buNone/>
            </a:pPr>
            <a:r>
              <a:rPr lang="en-US" sz="1500" b="1" dirty="0">
                <a:solidFill>
                  <a:srgbClr val="000000"/>
                </a:solidFill>
                <a:latin typeface="Plus Jakarta Sans" pitchFamily="34" charset="0"/>
                <a:ea typeface="Plus Jakarta Sans" pitchFamily="34" charset="-122"/>
                <a:cs typeface="Plus Jakarta Sans" pitchFamily="34" charset="-120"/>
              </a:rPr>
              <a:t>5.3B$</a:t>
            </a:r>
            <a:endParaRPr lang="en-US" sz="1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668655"/>
            <a:ext cx="8229600" cy="457200"/>
          </a:xfrm>
          <a:prstGeom prst="rect">
            <a:avLst/>
          </a:prstGeom>
          <a:noFill/>
          <a:ln/>
        </p:spPr>
        <p:txBody>
          <a:bodyPr wrap="square" rtlCol="0" anchor="ctr"/>
          <a:lstStyle/>
          <a:p>
            <a:pPr indent="0" marL="0">
              <a:lnSpc>
                <a:spcPts val="3500"/>
              </a:lnSpc>
              <a:buNone/>
            </a:pPr>
            <a:r>
              <a:rPr lang="en-US" sz="2300" b="1" dirty="0">
                <a:solidFill>
                  <a:srgbClr val="000000"/>
                </a:solidFill>
                <a:latin typeface="Plus Jakarta Sans" pitchFamily="34" charset="0"/>
                <a:ea typeface="Plus Jakarta Sans" pitchFamily="34" charset="-122"/>
                <a:cs typeface="Plus Jakarta Sans" pitchFamily="34" charset="-120"/>
              </a:rPr>
              <a:t>Cambodia: Culture Unveiled</a:t>
            </a:r>
            <a:endParaRPr lang="en-US" sz="2300" dirty="0"/>
          </a:p>
        </p:txBody>
      </p:sp>
      <p:pic>
        <p:nvPicPr>
          <p:cNvPr id="3" name="Image 0" descr="preencoded.png">    </p:cNvPr>
          <p:cNvPicPr>
            <a:picLocks noChangeAspect="1"/>
          </p:cNvPicPr>
          <p:nvPr/>
        </p:nvPicPr>
        <p:blipFill>
          <a:blip r:embed="rId2"/>
          <a:stretch>
            <a:fillRect/>
          </a:stretch>
        </p:blipFill>
        <p:spPr>
          <a:xfrm>
            <a:off x="731520" y="1440180"/>
            <a:ext cx="3657600" cy="1285875"/>
          </a:xfrm>
          <a:prstGeom prst="rect">
            <a:avLst/>
          </a:prstGeom>
        </p:spPr>
      </p:pic>
      <p:sp>
        <p:nvSpPr>
          <p:cNvPr id="4" name="Text 1"/>
          <p:cNvSpPr/>
          <p:nvPr/>
        </p:nvSpPr>
        <p:spPr>
          <a:xfrm>
            <a:off x="822960" y="1594485"/>
            <a:ext cx="3474720" cy="365760"/>
          </a:xfrm>
          <a:prstGeom prst="rect">
            <a:avLst/>
          </a:prstGeom>
          <a:noFill/>
          <a:ln/>
        </p:spPr>
        <p:txBody>
          <a:bodyPr wrap="square" rtlCol="0" anchor="ctr"/>
          <a:lstStyle/>
          <a:p>
            <a:pPr indent="0" marL="0">
              <a:buNone/>
            </a:pPr>
            <a:r>
              <a:rPr lang="en-US" sz="1500" b="1" dirty="0">
                <a:solidFill>
                  <a:srgbClr val="000000"/>
                </a:solidFill>
                <a:latin typeface="Plus Jakarta Sans" pitchFamily="34" charset="0"/>
                <a:ea typeface="Plus Jakarta Sans" pitchFamily="34" charset="-122"/>
                <a:cs typeface="Plus Jakarta Sans" pitchFamily="34" charset="-120"/>
              </a:rPr>
              <a:t>1.Warm Welcome</a:t>
            </a:r>
            <a:endParaRPr lang="en-US" sz="1500" dirty="0"/>
          </a:p>
        </p:txBody>
      </p:sp>
      <p:sp>
        <p:nvSpPr>
          <p:cNvPr id="5" name="Text 2"/>
          <p:cNvSpPr/>
          <p:nvPr/>
        </p:nvSpPr>
        <p:spPr>
          <a:xfrm>
            <a:off x="822960" y="2057400"/>
            <a:ext cx="3474720" cy="640080"/>
          </a:xfrm>
          <a:prstGeom prst="rect">
            <a:avLst/>
          </a:prstGeom>
          <a:noFill/>
          <a:ln/>
        </p:spPr>
        <p:txBody>
          <a:bodyPr wrap="square" rtlCol="0" anchor="t"/>
          <a:lstStyle/>
          <a:p>
            <a:pPr indent="0" marL="0">
              <a:buNone/>
            </a:pPr>
            <a:r>
              <a:rPr lang="en-US" sz="900" dirty="0">
                <a:solidFill>
                  <a:srgbClr val="000000"/>
                </a:solidFill>
                <a:latin typeface="Plus Jakarta Sans Light" pitchFamily="34" charset="0"/>
                <a:ea typeface="Plus Jakarta Sans Light" pitchFamily="34" charset="-122"/>
                <a:cs typeface="Plus Jakarta Sans Light" pitchFamily="34" charset="-120"/>
              </a:rPr>
              <a:t>Experience Cambodia's genuine hospitality, known for its warmth and welcoming spirit to every visitor.</a:t>
            </a:r>
            <a:endParaRPr lang="en-US" sz="900" dirty="0"/>
          </a:p>
        </p:txBody>
      </p:sp>
      <p:pic>
        <p:nvPicPr>
          <p:cNvPr id="6" name="Image 1" descr="preencoded.png">    </p:cNvPr>
          <p:cNvPicPr>
            <a:picLocks noChangeAspect="1"/>
          </p:cNvPicPr>
          <p:nvPr/>
        </p:nvPicPr>
        <p:blipFill>
          <a:blip r:embed="rId3"/>
          <a:stretch>
            <a:fillRect/>
          </a:stretch>
        </p:blipFill>
        <p:spPr>
          <a:xfrm>
            <a:off x="4572000" y="1440180"/>
            <a:ext cx="3657600" cy="1285875"/>
          </a:xfrm>
          <a:prstGeom prst="rect">
            <a:avLst/>
          </a:prstGeom>
        </p:spPr>
      </p:pic>
      <p:sp>
        <p:nvSpPr>
          <p:cNvPr id="7" name="Text 3"/>
          <p:cNvSpPr/>
          <p:nvPr/>
        </p:nvSpPr>
        <p:spPr>
          <a:xfrm>
            <a:off x="4663440" y="1594485"/>
            <a:ext cx="3474720" cy="365760"/>
          </a:xfrm>
          <a:prstGeom prst="rect">
            <a:avLst/>
          </a:prstGeom>
          <a:noFill/>
          <a:ln/>
        </p:spPr>
        <p:txBody>
          <a:bodyPr wrap="square" rtlCol="0" anchor="ctr"/>
          <a:lstStyle/>
          <a:p>
            <a:pPr indent="0" marL="0">
              <a:buNone/>
            </a:pPr>
            <a:r>
              <a:rPr lang="en-US" sz="1500" b="1" dirty="0">
                <a:solidFill>
                  <a:srgbClr val="000000"/>
                </a:solidFill>
                <a:latin typeface="Plus Jakarta Sans" pitchFamily="34" charset="0"/>
                <a:ea typeface="Plus Jakarta Sans" pitchFamily="34" charset="-122"/>
                <a:cs typeface="Plus Jakarta Sans" pitchFamily="34" charset="-120"/>
              </a:rPr>
              <a:t>2.Ancient Traditions</a:t>
            </a:r>
            <a:endParaRPr lang="en-US" sz="1500" dirty="0"/>
          </a:p>
        </p:txBody>
      </p:sp>
      <p:sp>
        <p:nvSpPr>
          <p:cNvPr id="8" name="Text 4"/>
          <p:cNvSpPr/>
          <p:nvPr/>
        </p:nvSpPr>
        <p:spPr>
          <a:xfrm>
            <a:off x="4663440" y="2057400"/>
            <a:ext cx="3474720" cy="640080"/>
          </a:xfrm>
          <a:prstGeom prst="rect">
            <a:avLst/>
          </a:prstGeom>
          <a:noFill/>
          <a:ln/>
        </p:spPr>
        <p:txBody>
          <a:bodyPr wrap="square" rtlCol="0" anchor="t"/>
          <a:lstStyle/>
          <a:p>
            <a:pPr indent="0" marL="0">
              <a:buNone/>
            </a:pPr>
            <a:r>
              <a:rPr lang="en-US" sz="900" dirty="0">
                <a:solidFill>
                  <a:srgbClr val="000000"/>
                </a:solidFill>
                <a:latin typeface="Plus Jakarta Sans Light" pitchFamily="34" charset="0"/>
                <a:ea typeface="Plus Jakarta Sans Light" pitchFamily="34" charset="-122"/>
                <a:cs typeface="Plus Jakarta Sans Light" pitchFamily="34" charset="-120"/>
              </a:rPr>
              <a:t>Discover vibrant traditions passed down through generations, shaping Cambodian identity and daily life.</a:t>
            </a:r>
            <a:endParaRPr lang="en-US" sz="900" dirty="0"/>
          </a:p>
        </p:txBody>
      </p:sp>
      <p:pic>
        <p:nvPicPr>
          <p:cNvPr id="9" name="Image 2" descr="preencoded.png">    </p:cNvPr>
          <p:cNvPicPr>
            <a:picLocks noChangeAspect="1"/>
          </p:cNvPicPr>
          <p:nvPr/>
        </p:nvPicPr>
        <p:blipFill>
          <a:blip r:embed="rId4"/>
          <a:stretch>
            <a:fillRect/>
          </a:stretch>
        </p:blipFill>
        <p:spPr>
          <a:xfrm>
            <a:off x="731520" y="3086100"/>
            <a:ext cx="3657600" cy="1285875"/>
          </a:xfrm>
          <a:prstGeom prst="rect">
            <a:avLst/>
          </a:prstGeom>
        </p:spPr>
      </p:pic>
      <p:sp>
        <p:nvSpPr>
          <p:cNvPr id="10" name="Text 5"/>
          <p:cNvSpPr/>
          <p:nvPr/>
        </p:nvSpPr>
        <p:spPr>
          <a:xfrm>
            <a:off x="822960" y="3240405"/>
            <a:ext cx="3474720" cy="365760"/>
          </a:xfrm>
          <a:prstGeom prst="rect">
            <a:avLst/>
          </a:prstGeom>
          <a:noFill/>
          <a:ln/>
        </p:spPr>
        <p:txBody>
          <a:bodyPr wrap="square" rtlCol="0" anchor="ctr"/>
          <a:lstStyle/>
          <a:p>
            <a:pPr indent="0" marL="0">
              <a:buNone/>
            </a:pPr>
            <a:r>
              <a:rPr lang="en-US" sz="1500" b="1" dirty="0">
                <a:solidFill>
                  <a:srgbClr val="000000"/>
                </a:solidFill>
                <a:latin typeface="Plus Jakarta Sans" pitchFamily="34" charset="0"/>
                <a:ea typeface="Plus Jakarta Sans" pitchFamily="34" charset="-122"/>
                <a:cs typeface="Plus Jakarta Sans" pitchFamily="34" charset="-120"/>
              </a:rPr>
              <a:t>3.Khmer Heritage</a:t>
            </a:r>
            <a:endParaRPr lang="en-US" sz="1500" dirty="0"/>
          </a:p>
        </p:txBody>
      </p:sp>
      <p:sp>
        <p:nvSpPr>
          <p:cNvPr id="11" name="Text 6"/>
          <p:cNvSpPr/>
          <p:nvPr/>
        </p:nvSpPr>
        <p:spPr>
          <a:xfrm>
            <a:off x="822960" y="3651885"/>
            <a:ext cx="3474720" cy="640080"/>
          </a:xfrm>
          <a:prstGeom prst="rect">
            <a:avLst/>
          </a:prstGeom>
          <a:noFill/>
          <a:ln/>
        </p:spPr>
        <p:txBody>
          <a:bodyPr wrap="square" rtlCol="0" anchor="t"/>
          <a:lstStyle/>
          <a:p>
            <a:pPr indent="0" marL="0">
              <a:buNone/>
            </a:pPr>
            <a:r>
              <a:rPr lang="en-US" sz="900" dirty="0">
                <a:solidFill>
                  <a:srgbClr val="000000"/>
                </a:solidFill>
                <a:latin typeface="Plus Jakarta Sans Light" pitchFamily="34" charset="0"/>
                <a:ea typeface="Plus Jakarta Sans Light" pitchFamily="34" charset="-122"/>
                <a:cs typeface="Plus Jakarta Sans Light" pitchFamily="34" charset="-120"/>
              </a:rPr>
              <a:t>Explore Cambodia's unique cultural heritage, from majestic temples to intricate artistic expressions found nationwide.</a:t>
            </a:r>
            <a:endParaRPr lang="en-US" sz="900" dirty="0"/>
          </a:p>
        </p:txBody>
      </p:sp>
      <p:pic>
        <p:nvPicPr>
          <p:cNvPr id="12" name="Image 3" descr="preencoded.png">    </p:cNvPr>
          <p:cNvPicPr>
            <a:picLocks noChangeAspect="1"/>
          </p:cNvPicPr>
          <p:nvPr/>
        </p:nvPicPr>
        <p:blipFill>
          <a:blip r:embed="rId5"/>
          <a:stretch>
            <a:fillRect/>
          </a:stretch>
        </p:blipFill>
        <p:spPr>
          <a:xfrm>
            <a:off x="4572000" y="3086100"/>
            <a:ext cx="3657600" cy="1285875"/>
          </a:xfrm>
          <a:prstGeom prst="rect">
            <a:avLst/>
          </a:prstGeom>
        </p:spPr>
      </p:pic>
      <p:sp>
        <p:nvSpPr>
          <p:cNvPr id="13" name="Text 7"/>
          <p:cNvSpPr/>
          <p:nvPr/>
        </p:nvSpPr>
        <p:spPr>
          <a:xfrm>
            <a:off x="4663440" y="3240405"/>
            <a:ext cx="3474720" cy="365760"/>
          </a:xfrm>
          <a:prstGeom prst="rect">
            <a:avLst/>
          </a:prstGeom>
          <a:noFill/>
          <a:ln/>
        </p:spPr>
        <p:txBody>
          <a:bodyPr wrap="square" rtlCol="0" anchor="ctr"/>
          <a:lstStyle/>
          <a:p>
            <a:pPr indent="0" marL="0">
              <a:buNone/>
            </a:pPr>
            <a:r>
              <a:rPr lang="en-US" sz="1500" b="1" dirty="0">
                <a:solidFill>
                  <a:srgbClr val="000000"/>
                </a:solidFill>
                <a:latin typeface="Plus Jakarta Sans" pitchFamily="34" charset="0"/>
                <a:ea typeface="Plus Jakarta Sans" pitchFamily="34" charset="-122"/>
                <a:cs typeface="Plus Jakarta Sans" pitchFamily="34" charset="-120"/>
              </a:rPr>
              <a:t>4.Lasting Impressions</a:t>
            </a:r>
            <a:endParaRPr lang="en-US" sz="1500" dirty="0"/>
          </a:p>
        </p:txBody>
      </p:sp>
      <p:sp>
        <p:nvSpPr>
          <p:cNvPr id="14" name="Text 8"/>
          <p:cNvSpPr/>
          <p:nvPr/>
        </p:nvSpPr>
        <p:spPr>
          <a:xfrm>
            <a:off x="4663440" y="3651885"/>
            <a:ext cx="3474720" cy="640080"/>
          </a:xfrm>
          <a:prstGeom prst="rect">
            <a:avLst/>
          </a:prstGeom>
          <a:noFill/>
          <a:ln/>
        </p:spPr>
        <p:txBody>
          <a:bodyPr wrap="square" rtlCol="0" anchor="t"/>
          <a:lstStyle/>
          <a:p>
            <a:pPr indent="0" marL="0">
              <a:buNone/>
            </a:pPr>
            <a:r>
              <a:rPr lang="en-US" sz="900" dirty="0">
                <a:solidFill>
                  <a:srgbClr val="000000"/>
                </a:solidFill>
                <a:latin typeface="Plus Jakarta Sans Light" pitchFamily="34" charset="0"/>
                <a:ea typeface="Plus Jakarta Sans Light" pitchFamily="34" charset="-122"/>
                <a:cs typeface="Plus Jakarta Sans Light" pitchFamily="34" charset="-120"/>
              </a:rPr>
              <a:t>Create unforgettable memories through immersive experiences, forging a deep connection with Cambodia's soul.</a:t>
            </a:r>
            <a:endParaRPr lang="en-US" sz="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48640" y="1028700"/>
            <a:ext cx="4114800" cy="274320"/>
          </a:xfrm>
          <a:prstGeom prst="rect">
            <a:avLst/>
          </a:prstGeom>
          <a:noFill/>
          <a:ln/>
        </p:spPr>
        <p:txBody>
          <a:bodyPr wrap="square" rtlCol="0" anchor="b"/>
          <a:lstStyle/>
          <a:p>
            <a:pPr indent="0" marL="0">
              <a:lnSpc>
                <a:spcPts val="3500"/>
              </a:lnSpc>
              <a:buNone/>
            </a:pPr>
            <a:r>
              <a:rPr lang="en-US" sz="2300" b="1" dirty="0">
                <a:solidFill>
                  <a:srgbClr val="000000"/>
                </a:solidFill>
                <a:latin typeface="Plus Jakarta Sans" pitchFamily="34" charset="0"/>
                <a:ea typeface="Plus Jakarta Sans" pitchFamily="34" charset="-122"/>
                <a:cs typeface="Plus Jakarta Sans" pitchFamily="34" charset="-120"/>
              </a:rPr>
              <a:t>Cambodia: A Journey of Discovery</a:t>
            </a:r>
            <a:endParaRPr lang="en-US" sz="2300" dirty="0"/>
          </a:p>
        </p:txBody>
      </p:sp>
      <p:pic>
        <p:nvPicPr>
          <p:cNvPr id="3" name="Image 0" descr="https://images.pexels.com/photos/16696399/pexels-photo-16696399.jpeg?auto=compress&amp;cs=tinysrgb&amp;fit=crop&amp;h=1200&amp;w=800">    </p:cNvPr>
          <p:cNvPicPr>
            <a:picLocks noChangeAspect="1"/>
          </p:cNvPicPr>
          <p:nvPr/>
        </p:nvPicPr>
        <p:blipFill>
          <a:blip r:embed="rId2"/>
          <a:stretch>
            <a:fillRect/>
          </a:stretch>
        </p:blipFill>
        <p:spPr>
          <a:xfrm>
            <a:off x="5943600" y="1028700"/>
            <a:ext cx="2468880" cy="3086100"/>
          </a:xfrm>
          <a:prstGeom prst="rect">
            <a:avLst/>
          </a:prstGeom>
        </p:spPr>
      </p:pic>
      <p:sp>
        <p:nvSpPr>
          <p:cNvPr id="4" name="Text 1"/>
          <p:cNvSpPr/>
          <p:nvPr/>
        </p:nvSpPr>
        <p:spPr>
          <a:xfrm>
            <a:off x="548640" y="1543050"/>
            <a:ext cx="4114800" cy="0"/>
          </a:xfrm>
          <a:prstGeom prst="rect">
            <a:avLst/>
          </a:prstGeom>
          <a:noFill/>
          <a:ln/>
        </p:spPr>
        <p:txBody>
          <a:bodyPr wrap="square" rtlCol="0" anchor="t"/>
          <a:lstStyle/>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Discover the awe-inspiring temples of Angkor, a testament to the Khmer empire's architectural and artistic brilliance. A true wonder.</a:t>
            </a:r>
            <a:endParaRPr lang="en-US" sz="1200" dirty="0"/>
          </a:p>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Experience the bustling capital, Phnom Penh, a city where tradition and modernity intertwine, offering a glimpse into Cambodia's present and future.</a:t>
            </a:r>
            <a:endParaRPr lang="en-US" sz="1200" dirty="0"/>
          </a:p>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Relax on Cambodia's pristine beaches and explore its coastal towns, offering a tranquil escape and stunning natural beauty. Paradise awaits.</a:t>
            </a:r>
            <a:endParaRPr lang="en-US" sz="1200" dirty="0"/>
          </a:p>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Immerse yourself in the warmth of Khmer culture, from its delicious cuisine to its traditional dance and crafts. A cultural immersion.</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p:nvPr/>
        </p:nvSpPr>
        <p:spPr>
          <a:xfrm>
            <a:off x="576072" y="668655"/>
            <a:ext cx="7680960" cy="274320"/>
          </a:xfrm>
          <a:prstGeom prst="rect">
            <a:avLst/>
          </a:prstGeom>
          <a:noFill/>
          <a:ln/>
        </p:spPr>
        <p:txBody>
          <a:bodyPr wrap="square" rtlCol="0" anchor="ctr"/>
          <a:lstStyle/>
          <a:p>
            <a:pPr algn="l" indent="0" marL="0">
              <a:buNone/>
            </a:pPr>
            <a:r>
              <a:rPr lang="en-US" sz="2300" b="1" dirty="0">
                <a:solidFill>
                  <a:srgbClr val="000000"/>
                </a:solidFill>
                <a:latin typeface="Plus Jakarta Sans" pitchFamily="34" charset="0"/>
                <a:ea typeface="Plus Jakarta Sans" pitchFamily="34" charset="-122"/>
                <a:cs typeface="Plus Jakarta Sans" pitchFamily="34" charset="-120"/>
              </a:rPr>
              <a:t>Table of Contents</a:t>
            </a:r>
            <a:endParaRPr lang="en-US" sz="2300" dirty="0"/>
          </a:p>
        </p:txBody>
      </p:sp>
      <p:pic>
        <p:nvPicPr>
          <p:cNvPr id="4" name="Image 1" descr="preencoded.png">    </p:cNvPr>
          <p:cNvPicPr>
            <a:picLocks noChangeAspect="1"/>
          </p:cNvPicPr>
          <p:nvPr/>
        </p:nvPicPr>
        <p:blipFill>
          <a:blip r:embed="rId2"/>
          <a:stretch>
            <a:fillRect/>
          </a:stretch>
        </p:blipFill>
        <p:spPr>
          <a:xfrm>
            <a:off x="731520" y="1285875"/>
            <a:ext cx="3474720" cy="514350"/>
          </a:xfrm>
          <a:prstGeom prst="rect">
            <a:avLst/>
          </a:prstGeom>
        </p:spPr>
      </p:pic>
      <p:sp>
        <p:nvSpPr>
          <p:cNvPr id="5" name="Shape 1"/>
          <p:cNvSpPr/>
          <p:nvPr/>
        </p:nvSpPr>
        <p:spPr>
          <a:xfrm>
            <a:off x="640080" y="1388745"/>
            <a:ext cx="320040" cy="308610"/>
          </a:xfrm>
          <a:prstGeom prst="ellipse">
            <a:avLst/>
          </a:prstGeom>
          <a:solidFill>
            <a:srgbClr val="FFE67F"/>
          </a:solidFill>
          <a:ln w="12700">
            <a:solidFill>
              <a:srgbClr val="000000"/>
            </a:solidFill>
            <a:prstDash val="solid"/>
          </a:ln>
        </p:spPr>
      </p:sp>
      <p:sp>
        <p:nvSpPr>
          <p:cNvPr id="6" name="Text 2"/>
          <p:cNvSpPr/>
          <p:nvPr/>
        </p:nvSpPr>
        <p:spPr>
          <a:xfrm>
            <a:off x="576072" y="1337310"/>
            <a:ext cx="457200" cy="411480"/>
          </a:xfrm>
          <a:prstGeom prst="rect">
            <a:avLst/>
          </a:prstGeom>
          <a:noFill/>
          <a:ln/>
        </p:spPr>
        <p:txBody>
          <a:bodyPr wrap="square" rtlCol="0" anchor="ctr"/>
          <a:lstStyle/>
          <a:p>
            <a:pPr algn="ctr" indent="0" marL="0">
              <a:buNone/>
            </a:pPr>
            <a:r>
              <a:rPr lang="en-US" sz="1400" b="1" dirty="0">
                <a:solidFill>
                  <a:srgbClr val="000000"/>
                </a:solidFill>
                <a:latin typeface="Plus Jakarta Sans" pitchFamily="34" charset="0"/>
                <a:ea typeface="Plus Jakarta Sans" pitchFamily="34" charset="-122"/>
                <a:cs typeface="Plus Jakarta Sans" pitchFamily="34" charset="-120"/>
              </a:rPr>
              <a:t>1</a:t>
            </a:r>
            <a:endParaRPr lang="en-US" sz="1400" dirty="0"/>
          </a:p>
        </p:txBody>
      </p:sp>
      <p:sp>
        <p:nvSpPr>
          <p:cNvPr id="7" name="Text 3"/>
          <p:cNvSpPr/>
          <p:nvPr/>
        </p:nvSpPr>
        <p:spPr>
          <a:xfrm>
            <a:off x="1097280" y="1337310"/>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Cambodia: A Journey Awaits</a:t>
            </a:r>
            <a:endParaRPr lang="en-US" sz="1400" dirty="0"/>
          </a:p>
        </p:txBody>
      </p:sp>
      <p:pic>
        <p:nvPicPr>
          <p:cNvPr id="8" name="Image 2" descr="preencoded.png">    </p:cNvPr>
          <p:cNvPicPr>
            <a:picLocks noChangeAspect="1"/>
          </p:cNvPicPr>
          <p:nvPr/>
        </p:nvPicPr>
        <p:blipFill>
          <a:blip r:embed="rId3"/>
          <a:stretch>
            <a:fillRect/>
          </a:stretch>
        </p:blipFill>
        <p:spPr>
          <a:xfrm>
            <a:off x="731520" y="2057400"/>
            <a:ext cx="3474720" cy="514350"/>
          </a:xfrm>
          <a:prstGeom prst="rect">
            <a:avLst/>
          </a:prstGeom>
        </p:spPr>
      </p:pic>
      <p:sp>
        <p:nvSpPr>
          <p:cNvPr id="9" name="Shape 4"/>
          <p:cNvSpPr/>
          <p:nvPr/>
        </p:nvSpPr>
        <p:spPr>
          <a:xfrm>
            <a:off x="640080" y="2160270"/>
            <a:ext cx="320040" cy="308610"/>
          </a:xfrm>
          <a:prstGeom prst="ellipse">
            <a:avLst/>
          </a:prstGeom>
          <a:solidFill>
            <a:srgbClr val="FFE67F"/>
          </a:solidFill>
          <a:ln w="12700">
            <a:solidFill>
              <a:srgbClr val="000000"/>
            </a:solidFill>
            <a:prstDash val="solid"/>
          </a:ln>
        </p:spPr>
      </p:sp>
      <p:sp>
        <p:nvSpPr>
          <p:cNvPr id="10" name="Text 5"/>
          <p:cNvSpPr/>
          <p:nvPr/>
        </p:nvSpPr>
        <p:spPr>
          <a:xfrm>
            <a:off x="576072" y="2108835"/>
            <a:ext cx="457200" cy="411480"/>
          </a:xfrm>
          <a:prstGeom prst="rect">
            <a:avLst/>
          </a:prstGeom>
          <a:noFill/>
          <a:ln/>
        </p:spPr>
        <p:txBody>
          <a:bodyPr wrap="square" rtlCol="0" anchor="ctr"/>
          <a:lstStyle/>
          <a:p>
            <a:pPr algn="ctr" indent="0" marL="0">
              <a:buNone/>
            </a:pPr>
            <a:r>
              <a:rPr lang="en-US" sz="1400" b="1" dirty="0">
                <a:solidFill>
                  <a:srgbClr val="000000"/>
                </a:solidFill>
                <a:latin typeface="Plus Jakarta Sans" pitchFamily="34" charset="0"/>
                <a:ea typeface="Plus Jakarta Sans" pitchFamily="34" charset="-122"/>
                <a:cs typeface="Plus Jakarta Sans" pitchFamily="34" charset="-120"/>
              </a:rPr>
              <a:t>2</a:t>
            </a:r>
            <a:endParaRPr lang="en-US" sz="1400" dirty="0"/>
          </a:p>
        </p:txBody>
      </p:sp>
      <p:sp>
        <p:nvSpPr>
          <p:cNvPr id="11" name="Text 6"/>
          <p:cNvSpPr/>
          <p:nvPr/>
        </p:nvSpPr>
        <p:spPr>
          <a:xfrm>
            <a:off x="1097280" y="2108835"/>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Cambodia: Rising Tourism Star</a:t>
            </a:r>
            <a:endParaRPr lang="en-US" sz="1400" dirty="0"/>
          </a:p>
        </p:txBody>
      </p:sp>
      <p:pic>
        <p:nvPicPr>
          <p:cNvPr id="12" name="Image 3" descr="preencoded.png">    </p:cNvPr>
          <p:cNvPicPr>
            <a:picLocks noChangeAspect="1"/>
          </p:cNvPicPr>
          <p:nvPr/>
        </p:nvPicPr>
        <p:blipFill>
          <a:blip r:embed="rId4"/>
          <a:stretch>
            <a:fillRect/>
          </a:stretch>
        </p:blipFill>
        <p:spPr>
          <a:xfrm>
            <a:off x="731520" y="2828925"/>
            <a:ext cx="3474720" cy="514350"/>
          </a:xfrm>
          <a:prstGeom prst="rect">
            <a:avLst/>
          </a:prstGeom>
        </p:spPr>
      </p:pic>
      <p:sp>
        <p:nvSpPr>
          <p:cNvPr id="13" name="Shape 7"/>
          <p:cNvSpPr/>
          <p:nvPr/>
        </p:nvSpPr>
        <p:spPr>
          <a:xfrm>
            <a:off x="640080" y="2931795"/>
            <a:ext cx="320040" cy="308610"/>
          </a:xfrm>
          <a:prstGeom prst="ellipse">
            <a:avLst/>
          </a:prstGeom>
          <a:solidFill>
            <a:srgbClr val="FFE67F"/>
          </a:solidFill>
          <a:ln w="12700">
            <a:solidFill>
              <a:srgbClr val="000000"/>
            </a:solidFill>
            <a:prstDash val="solid"/>
          </a:ln>
        </p:spPr>
      </p:sp>
      <p:sp>
        <p:nvSpPr>
          <p:cNvPr id="14" name="Text 8"/>
          <p:cNvSpPr/>
          <p:nvPr/>
        </p:nvSpPr>
        <p:spPr>
          <a:xfrm>
            <a:off x="576072" y="2880360"/>
            <a:ext cx="457200" cy="411480"/>
          </a:xfrm>
          <a:prstGeom prst="rect">
            <a:avLst/>
          </a:prstGeom>
          <a:noFill/>
          <a:ln/>
        </p:spPr>
        <p:txBody>
          <a:bodyPr wrap="square" rtlCol="0" anchor="ctr"/>
          <a:lstStyle/>
          <a:p>
            <a:pPr algn="ctr" indent="0" marL="0">
              <a:buNone/>
            </a:pPr>
            <a:r>
              <a:rPr lang="en-US" sz="1400" b="1" dirty="0">
                <a:solidFill>
                  <a:srgbClr val="000000"/>
                </a:solidFill>
                <a:latin typeface="Plus Jakarta Sans" pitchFamily="34" charset="0"/>
                <a:ea typeface="Plus Jakarta Sans" pitchFamily="34" charset="-122"/>
                <a:cs typeface="Plus Jakarta Sans" pitchFamily="34" charset="-120"/>
              </a:rPr>
              <a:t>3</a:t>
            </a:r>
            <a:endParaRPr lang="en-US" sz="1400" dirty="0"/>
          </a:p>
        </p:txBody>
      </p:sp>
      <p:sp>
        <p:nvSpPr>
          <p:cNvPr id="15" name="Text 9"/>
          <p:cNvSpPr/>
          <p:nvPr/>
        </p:nvSpPr>
        <p:spPr>
          <a:xfrm>
            <a:off x="1097280" y="2880360"/>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Angkor's Majestic Temples</a:t>
            </a:r>
            <a:endParaRPr lang="en-US" sz="1400" dirty="0"/>
          </a:p>
        </p:txBody>
      </p:sp>
      <p:pic>
        <p:nvPicPr>
          <p:cNvPr id="16" name="Image 4" descr="preencoded.png">    </p:cNvPr>
          <p:cNvPicPr>
            <a:picLocks noChangeAspect="1"/>
          </p:cNvPicPr>
          <p:nvPr/>
        </p:nvPicPr>
        <p:blipFill>
          <a:blip r:embed="rId5"/>
          <a:stretch>
            <a:fillRect/>
          </a:stretch>
        </p:blipFill>
        <p:spPr>
          <a:xfrm>
            <a:off x="731520" y="3600450"/>
            <a:ext cx="3474720" cy="514350"/>
          </a:xfrm>
          <a:prstGeom prst="rect">
            <a:avLst/>
          </a:prstGeom>
        </p:spPr>
      </p:pic>
      <p:sp>
        <p:nvSpPr>
          <p:cNvPr id="17" name="Shape 10"/>
          <p:cNvSpPr/>
          <p:nvPr/>
        </p:nvSpPr>
        <p:spPr>
          <a:xfrm>
            <a:off x="640080" y="3703320"/>
            <a:ext cx="320040" cy="308610"/>
          </a:xfrm>
          <a:prstGeom prst="ellipse">
            <a:avLst/>
          </a:prstGeom>
          <a:solidFill>
            <a:srgbClr val="FFE67F"/>
          </a:solidFill>
          <a:ln w="12700">
            <a:solidFill>
              <a:srgbClr val="000000"/>
            </a:solidFill>
            <a:prstDash val="solid"/>
          </a:ln>
        </p:spPr>
      </p:sp>
      <p:sp>
        <p:nvSpPr>
          <p:cNvPr id="18" name="Text 11"/>
          <p:cNvSpPr/>
          <p:nvPr/>
        </p:nvSpPr>
        <p:spPr>
          <a:xfrm>
            <a:off x="576072" y="3651885"/>
            <a:ext cx="457200" cy="411480"/>
          </a:xfrm>
          <a:prstGeom prst="rect">
            <a:avLst/>
          </a:prstGeom>
          <a:noFill/>
          <a:ln/>
        </p:spPr>
        <p:txBody>
          <a:bodyPr wrap="square" rtlCol="0" anchor="ctr"/>
          <a:lstStyle/>
          <a:p>
            <a:pPr algn="ctr" indent="0" marL="0">
              <a:buNone/>
            </a:pPr>
            <a:r>
              <a:rPr lang="en-US" sz="1400" b="1" dirty="0">
                <a:solidFill>
                  <a:srgbClr val="000000"/>
                </a:solidFill>
                <a:latin typeface="Plus Jakarta Sans" pitchFamily="34" charset="0"/>
                <a:ea typeface="Plus Jakarta Sans" pitchFamily="34" charset="-122"/>
                <a:cs typeface="Plus Jakarta Sans" pitchFamily="34" charset="-120"/>
              </a:rPr>
              <a:t>4</a:t>
            </a:r>
            <a:endParaRPr lang="en-US" sz="1400" dirty="0"/>
          </a:p>
        </p:txBody>
      </p:sp>
      <p:sp>
        <p:nvSpPr>
          <p:cNvPr id="19" name="Text 12"/>
          <p:cNvSpPr/>
          <p:nvPr/>
        </p:nvSpPr>
        <p:spPr>
          <a:xfrm>
            <a:off x="1097280" y="3651885"/>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Sihanoukville &amp; Islands</a:t>
            </a:r>
            <a:endParaRPr lang="en-US" sz="1400" dirty="0"/>
          </a:p>
        </p:txBody>
      </p:sp>
      <p:pic>
        <p:nvPicPr>
          <p:cNvPr id="20" name="Image 5" descr="preencoded.png">    </p:cNvPr>
          <p:cNvPicPr>
            <a:picLocks noChangeAspect="1"/>
          </p:cNvPicPr>
          <p:nvPr/>
        </p:nvPicPr>
        <p:blipFill>
          <a:blip r:embed="rId6"/>
          <a:stretch>
            <a:fillRect/>
          </a:stretch>
        </p:blipFill>
        <p:spPr>
          <a:xfrm>
            <a:off x="5029200" y="1285875"/>
            <a:ext cx="3474720" cy="514350"/>
          </a:xfrm>
          <a:prstGeom prst="rect">
            <a:avLst/>
          </a:prstGeom>
        </p:spPr>
      </p:pic>
      <p:sp>
        <p:nvSpPr>
          <p:cNvPr id="21" name="Shape 13"/>
          <p:cNvSpPr/>
          <p:nvPr/>
        </p:nvSpPr>
        <p:spPr>
          <a:xfrm>
            <a:off x="4937760" y="1388745"/>
            <a:ext cx="320040" cy="308610"/>
          </a:xfrm>
          <a:prstGeom prst="ellipse">
            <a:avLst/>
          </a:prstGeom>
          <a:solidFill>
            <a:srgbClr val="FFE67F"/>
          </a:solidFill>
          <a:ln w="12700">
            <a:solidFill>
              <a:srgbClr val="000000"/>
            </a:solidFill>
            <a:prstDash val="solid"/>
          </a:ln>
        </p:spPr>
      </p:sp>
      <p:sp>
        <p:nvSpPr>
          <p:cNvPr id="22" name="Text 14"/>
          <p:cNvSpPr/>
          <p:nvPr/>
        </p:nvSpPr>
        <p:spPr>
          <a:xfrm>
            <a:off x="4892040" y="1337310"/>
            <a:ext cx="457200" cy="411480"/>
          </a:xfrm>
          <a:prstGeom prst="rect">
            <a:avLst/>
          </a:prstGeom>
          <a:noFill/>
          <a:ln/>
        </p:spPr>
        <p:txBody>
          <a:bodyPr wrap="square" rtlCol="0" anchor="ctr"/>
          <a:lstStyle/>
          <a:p>
            <a:pPr algn="ctr" indent="0" marL="0">
              <a:buNone/>
            </a:pPr>
            <a:r>
              <a:rPr lang="en-US" sz="1400" b="1" dirty="0">
                <a:solidFill>
                  <a:srgbClr val="000000"/>
                </a:solidFill>
                <a:latin typeface="Plus Jakarta Sans" pitchFamily="34" charset="0"/>
                <a:ea typeface="Plus Jakarta Sans" pitchFamily="34" charset="-122"/>
                <a:cs typeface="Plus Jakarta Sans" pitchFamily="34" charset="-120"/>
              </a:rPr>
              <a:t>5</a:t>
            </a:r>
            <a:endParaRPr lang="en-US" sz="1400" dirty="0"/>
          </a:p>
        </p:txBody>
      </p:sp>
      <p:sp>
        <p:nvSpPr>
          <p:cNvPr id="23" name="Text 15"/>
          <p:cNvSpPr/>
          <p:nvPr/>
        </p:nvSpPr>
        <p:spPr>
          <a:xfrm>
            <a:off x="5394960" y="1337310"/>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Phnom Penh: Pearl of Asia</a:t>
            </a:r>
            <a:endParaRPr lang="en-US" sz="1400" dirty="0"/>
          </a:p>
        </p:txBody>
      </p:sp>
      <p:pic>
        <p:nvPicPr>
          <p:cNvPr id="24" name="Image 6" descr="preencoded.png">    </p:cNvPr>
          <p:cNvPicPr>
            <a:picLocks noChangeAspect="1"/>
          </p:cNvPicPr>
          <p:nvPr/>
        </p:nvPicPr>
        <p:blipFill>
          <a:blip r:embed="rId7"/>
          <a:stretch>
            <a:fillRect/>
          </a:stretch>
        </p:blipFill>
        <p:spPr>
          <a:xfrm>
            <a:off x="5029200" y="2057400"/>
            <a:ext cx="3474720" cy="514350"/>
          </a:xfrm>
          <a:prstGeom prst="rect">
            <a:avLst/>
          </a:prstGeom>
        </p:spPr>
      </p:pic>
      <p:sp>
        <p:nvSpPr>
          <p:cNvPr id="25" name="Shape 16"/>
          <p:cNvSpPr/>
          <p:nvPr/>
        </p:nvSpPr>
        <p:spPr>
          <a:xfrm>
            <a:off x="4937760" y="2160270"/>
            <a:ext cx="320040" cy="308610"/>
          </a:xfrm>
          <a:prstGeom prst="ellipse">
            <a:avLst/>
          </a:prstGeom>
          <a:solidFill>
            <a:srgbClr val="FFE67F"/>
          </a:solidFill>
          <a:ln w="12700">
            <a:solidFill>
              <a:srgbClr val="000000"/>
            </a:solidFill>
            <a:prstDash val="solid"/>
          </a:ln>
        </p:spPr>
      </p:sp>
      <p:sp>
        <p:nvSpPr>
          <p:cNvPr id="26" name="Text 17"/>
          <p:cNvSpPr/>
          <p:nvPr/>
        </p:nvSpPr>
        <p:spPr>
          <a:xfrm>
            <a:off x="4892040" y="2108835"/>
            <a:ext cx="457200" cy="411480"/>
          </a:xfrm>
          <a:prstGeom prst="rect">
            <a:avLst/>
          </a:prstGeom>
          <a:noFill/>
          <a:ln/>
        </p:spPr>
        <p:txBody>
          <a:bodyPr wrap="square" rtlCol="0" anchor="ctr"/>
          <a:lstStyle/>
          <a:p>
            <a:pPr algn="ctr" indent="0" marL="0">
              <a:buNone/>
            </a:pPr>
            <a:r>
              <a:rPr lang="en-US" sz="1400" b="1" dirty="0">
                <a:solidFill>
                  <a:srgbClr val="000000"/>
                </a:solidFill>
                <a:latin typeface="Plus Jakarta Sans" pitchFamily="34" charset="0"/>
                <a:ea typeface="Plus Jakarta Sans" pitchFamily="34" charset="-122"/>
                <a:cs typeface="Plus Jakarta Sans" pitchFamily="34" charset="-120"/>
              </a:rPr>
              <a:t>6</a:t>
            </a:r>
            <a:endParaRPr lang="en-US" sz="1400" dirty="0"/>
          </a:p>
        </p:txBody>
      </p:sp>
      <p:sp>
        <p:nvSpPr>
          <p:cNvPr id="27" name="Text 18"/>
          <p:cNvSpPr/>
          <p:nvPr/>
        </p:nvSpPr>
        <p:spPr>
          <a:xfrm>
            <a:off x="5394960" y="2108835"/>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Royal Palace: A Majestic View</a:t>
            </a:r>
            <a:endParaRPr lang="en-US" sz="1400" dirty="0"/>
          </a:p>
        </p:txBody>
      </p:sp>
      <p:pic>
        <p:nvPicPr>
          <p:cNvPr id="28" name="Image 7" descr="preencoded.png">    </p:cNvPr>
          <p:cNvPicPr>
            <a:picLocks noChangeAspect="1"/>
          </p:cNvPicPr>
          <p:nvPr/>
        </p:nvPicPr>
        <p:blipFill>
          <a:blip r:embed="rId8"/>
          <a:stretch>
            <a:fillRect/>
          </a:stretch>
        </p:blipFill>
        <p:spPr>
          <a:xfrm>
            <a:off x="5029200" y="2828925"/>
            <a:ext cx="3474720" cy="514350"/>
          </a:xfrm>
          <a:prstGeom prst="rect">
            <a:avLst/>
          </a:prstGeom>
        </p:spPr>
      </p:pic>
      <p:sp>
        <p:nvSpPr>
          <p:cNvPr id="29" name="Shape 19"/>
          <p:cNvSpPr/>
          <p:nvPr/>
        </p:nvSpPr>
        <p:spPr>
          <a:xfrm>
            <a:off x="4937760" y="2931795"/>
            <a:ext cx="320040" cy="308610"/>
          </a:xfrm>
          <a:prstGeom prst="ellipse">
            <a:avLst/>
          </a:prstGeom>
          <a:solidFill>
            <a:srgbClr val="FFE67F"/>
          </a:solidFill>
          <a:ln w="12700">
            <a:solidFill>
              <a:srgbClr val="000000"/>
            </a:solidFill>
            <a:prstDash val="solid"/>
          </a:ln>
        </p:spPr>
      </p:sp>
      <p:sp>
        <p:nvSpPr>
          <p:cNvPr id="30" name="Text 20"/>
          <p:cNvSpPr/>
          <p:nvPr/>
        </p:nvSpPr>
        <p:spPr>
          <a:xfrm>
            <a:off x="4892040" y="2880360"/>
            <a:ext cx="457200" cy="411480"/>
          </a:xfrm>
          <a:prstGeom prst="rect">
            <a:avLst/>
          </a:prstGeom>
          <a:noFill/>
          <a:ln/>
        </p:spPr>
        <p:txBody>
          <a:bodyPr wrap="square" rtlCol="0" anchor="ctr"/>
          <a:lstStyle/>
          <a:p>
            <a:pPr algn="ctr" indent="0" marL="0">
              <a:buNone/>
            </a:pPr>
            <a:r>
              <a:rPr lang="en-US" sz="1400" b="1" dirty="0">
                <a:solidFill>
                  <a:srgbClr val="000000"/>
                </a:solidFill>
                <a:latin typeface="Plus Jakarta Sans" pitchFamily="34" charset="0"/>
                <a:ea typeface="Plus Jakarta Sans" pitchFamily="34" charset="-122"/>
                <a:cs typeface="Plus Jakarta Sans" pitchFamily="34" charset="-120"/>
              </a:rPr>
              <a:t>7</a:t>
            </a:r>
            <a:endParaRPr lang="en-US" sz="1400" dirty="0"/>
          </a:p>
        </p:txBody>
      </p:sp>
      <p:sp>
        <p:nvSpPr>
          <p:cNvPr id="31" name="Text 21"/>
          <p:cNvSpPr/>
          <p:nvPr/>
        </p:nvSpPr>
        <p:spPr>
          <a:xfrm>
            <a:off x="5394960" y="2880360"/>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Wat Phnom: Phnom Penh's Cradle</a:t>
            </a:r>
            <a:endParaRPr lang="en-US" sz="1400" dirty="0"/>
          </a:p>
        </p:txBody>
      </p:sp>
      <p:pic>
        <p:nvPicPr>
          <p:cNvPr id="32" name="Image 8" descr="preencoded.png">    </p:cNvPr>
          <p:cNvPicPr>
            <a:picLocks noChangeAspect="1"/>
          </p:cNvPicPr>
          <p:nvPr/>
        </p:nvPicPr>
        <p:blipFill>
          <a:blip r:embed="rId9"/>
          <a:stretch>
            <a:fillRect/>
          </a:stretch>
        </p:blipFill>
        <p:spPr>
          <a:xfrm>
            <a:off x="5029200" y="3600450"/>
            <a:ext cx="3474720" cy="514350"/>
          </a:xfrm>
          <a:prstGeom prst="rect">
            <a:avLst/>
          </a:prstGeom>
        </p:spPr>
      </p:pic>
      <p:sp>
        <p:nvSpPr>
          <p:cNvPr id="33" name="Shape 22"/>
          <p:cNvSpPr/>
          <p:nvPr/>
        </p:nvSpPr>
        <p:spPr>
          <a:xfrm>
            <a:off x="4937760" y="3703320"/>
            <a:ext cx="320040" cy="308610"/>
          </a:xfrm>
          <a:prstGeom prst="ellipse">
            <a:avLst/>
          </a:prstGeom>
          <a:solidFill>
            <a:srgbClr val="FFE67F"/>
          </a:solidFill>
          <a:ln w="12700">
            <a:solidFill>
              <a:srgbClr val="000000"/>
            </a:solidFill>
            <a:prstDash val="solid"/>
          </a:ln>
        </p:spPr>
      </p:sp>
      <p:sp>
        <p:nvSpPr>
          <p:cNvPr id="34" name="Text 23"/>
          <p:cNvSpPr/>
          <p:nvPr/>
        </p:nvSpPr>
        <p:spPr>
          <a:xfrm>
            <a:off x="4892040" y="3651885"/>
            <a:ext cx="457200" cy="411480"/>
          </a:xfrm>
          <a:prstGeom prst="rect">
            <a:avLst/>
          </a:prstGeom>
          <a:noFill/>
          <a:ln/>
        </p:spPr>
        <p:txBody>
          <a:bodyPr wrap="square" rtlCol="0" anchor="ctr"/>
          <a:lstStyle/>
          <a:p>
            <a:pPr algn="ctr" indent="0" marL="0">
              <a:buNone/>
            </a:pPr>
            <a:r>
              <a:rPr lang="en-US" sz="1400" b="1" dirty="0">
                <a:solidFill>
                  <a:srgbClr val="000000"/>
                </a:solidFill>
                <a:latin typeface="Plus Jakarta Sans" pitchFamily="34" charset="0"/>
                <a:ea typeface="Plus Jakarta Sans" pitchFamily="34" charset="-122"/>
                <a:cs typeface="Plus Jakarta Sans" pitchFamily="34" charset="-120"/>
              </a:rPr>
              <a:t>8</a:t>
            </a:r>
            <a:endParaRPr lang="en-US" sz="1400" dirty="0"/>
          </a:p>
        </p:txBody>
      </p:sp>
      <p:sp>
        <p:nvSpPr>
          <p:cNvPr id="35" name="Text 24"/>
          <p:cNvSpPr/>
          <p:nvPr/>
        </p:nvSpPr>
        <p:spPr>
          <a:xfrm>
            <a:off x="5394960" y="3651885"/>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Cambodia: Tourism's Economic Impact</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p:nvPr/>
        </p:nvSpPr>
        <p:spPr>
          <a:xfrm>
            <a:off x="576072" y="668655"/>
            <a:ext cx="7680960" cy="274320"/>
          </a:xfrm>
          <a:prstGeom prst="rect">
            <a:avLst/>
          </a:prstGeom>
          <a:noFill/>
          <a:ln/>
        </p:spPr>
        <p:txBody>
          <a:bodyPr wrap="square" rtlCol="0" anchor="ctr"/>
          <a:lstStyle/>
          <a:p>
            <a:pPr algn="l" indent="0" marL="0">
              <a:buNone/>
            </a:pPr>
            <a:r>
              <a:rPr lang="en-US" sz="2300" b="1" dirty="0">
                <a:solidFill>
                  <a:srgbClr val="000000"/>
                </a:solidFill>
                <a:latin typeface="Plus Jakarta Sans" pitchFamily="34" charset="0"/>
                <a:ea typeface="Plus Jakarta Sans" pitchFamily="34" charset="-122"/>
                <a:cs typeface="Plus Jakarta Sans" pitchFamily="34" charset="-120"/>
              </a:rPr>
              <a:t>Table of Contents</a:t>
            </a:r>
            <a:endParaRPr lang="en-US" sz="2300" dirty="0"/>
          </a:p>
        </p:txBody>
      </p:sp>
      <p:pic>
        <p:nvPicPr>
          <p:cNvPr id="4" name="Image 1" descr="preencoded.png">    </p:cNvPr>
          <p:cNvPicPr>
            <a:picLocks noChangeAspect="1"/>
          </p:cNvPicPr>
          <p:nvPr/>
        </p:nvPicPr>
        <p:blipFill>
          <a:blip r:embed="rId2"/>
          <a:stretch>
            <a:fillRect/>
          </a:stretch>
        </p:blipFill>
        <p:spPr>
          <a:xfrm>
            <a:off x="731520" y="1285875"/>
            <a:ext cx="3474720" cy="514350"/>
          </a:xfrm>
          <a:prstGeom prst="rect">
            <a:avLst/>
          </a:prstGeom>
        </p:spPr>
      </p:pic>
      <p:sp>
        <p:nvSpPr>
          <p:cNvPr id="5" name="Shape 1"/>
          <p:cNvSpPr/>
          <p:nvPr/>
        </p:nvSpPr>
        <p:spPr>
          <a:xfrm>
            <a:off x="640080" y="1388745"/>
            <a:ext cx="320040" cy="308610"/>
          </a:xfrm>
          <a:prstGeom prst="ellipse">
            <a:avLst/>
          </a:prstGeom>
          <a:solidFill>
            <a:srgbClr val="FFE67F"/>
          </a:solidFill>
          <a:ln w="12700">
            <a:solidFill>
              <a:srgbClr val="000000"/>
            </a:solidFill>
            <a:prstDash val="solid"/>
          </a:ln>
        </p:spPr>
      </p:sp>
      <p:sp>
        <p:nvSpPr>
          <p:cNvPr id="6" name="Text 2"/>
          <p:cNvSpPr/>
          <p:nvPr/>
        </p:nvSpPr>
        <p:spPr>
          <a:xfrm>
            <a:off x="576072" y="1337310"/>
            <a:ext cx="457200" cy="411480"/>
          </a:xfrm>
          <a:prstGeom prst="rect">
            <a:avLst/>
          </a:prstGeom>
          <a:noFill/>
          <a:ln/>
        </p:spPr>
        <p:txBody>
          <a:bodyPr wrap="square" rtlCol="0" anchor="ctr"/>
          <a:lstStyle/>
          <a:p>
            <a:pPr algn="ctr" indent="0" marL="0">
              <a:buNone/>
            </a:pPr>
            <a:r>
              <a:rPr lang="en-US" sz="1400" b="1" dirty="0">
                <a:solidFill>
                  <a:srgbClr val="000000"/>
                </a:solidFill>
                <a:latin typeface="Plus Jakarta Sans" pitchFamily="34" charset="0"/>
                <a:ea typeface="Plus Jakarta Sans" pitchFamily="34" charset="-122"/>
                <a:cs typeface="Plus Jakarta Sans" pitchFamily="34" charset="-120"/>
              </a:rPr>
              <a:t>9</a:t>
            </a:r>
            <a:endParaRPr lang="en-US" sz="1400" dirty="0"/>
          </a:p>
        </p:txBody>
      </p:sp>
      <p:sp>
        <p:nvSpPr>
          <p:cNvPr id="7" name="Text 3"/>
          <p:cNvSpPr/>
          <p:nvPr/>
        </p:nvSpPr>
        <p:spPr>
          <a:xfrm>
            <a:off x="1097280" y="1337310"/>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Cambodia: Culture Unveiled</a:t>
            </a:r>
            <a:endParaRPr lang="en-US" sz="1400" dirty="0"/>
          </a:p>
        </p:txBody>
      </p:sp>
      <p:pic>
        <p:nvPicPr>
          <p:cNvPr id="8" name="Image 2" descr="preencoded.png">    </p:cNvPr>
          <p:cNvPicPr>
            <a:picLocks noChangeAspect="1"/>
          </p:cNvPicPr>
          <p:nvPr/>
        </p:nvPicPr>
        <p:blipFill>
          <a:blip r:embed="rId3"/>
          <a:stretch>
            <a:fillRect/>
          </a:stretch>
        </p:blipFill>
        <p:spPr>
          <a:xfrm>
            <a:off x="731520" y="2057400"/>
            <a:ext cx="3474720" cy="514350"/>
          </a:xfrm>
          <a:prstGeom prst="rect">
            <a:avLst/>
          </a:prstGeom>
        </p:spPr>
      </p:pic>
      <p:sp>
        <p:nvSpPr>
          <p:cNvPr id="9" name="Shape 4"/>
          <p:cNvSpPr/>
          <p:nvPr/>
        </p:nvSpPr>
        <p:spPr>
          <a:xfrm>
            <a:off x="640080" y="2160270"/>
            <a:ext cx="320040" cy="308610"/>
          </a:xfrm>
          <a:prstGeom prst="ellipse">
            <a:avLst/>
          </a:prstGeom>
          <a:solidFill>
            <a:srgbClr val="FFE67F"/>
          </a:solidFill>
          <a:ln w="12700">
            <a:solidFill>
              <a:srgbClr val="000000"/>
            </a:solidFill>
            <a:prstDash val="solid"/>
          </a:ln>
        </p:spPr>
      </p:sp>
      <p:sp>
        <p:nvSpPr>
          <p:cNvPr id="10" name="Text 5"/>
          <p:cNvSpPr/>
          <p:nvPr/>
        </p:nvSpPr>
        <p:spPr>
          <a:xfrm>
            <a:off x="576072" y="2108835"/>
            <a:ext cx="457200" cy="411480"/>
          </a:xfrm>
          <a:prstGeom prst="rect">
            <a:avLst/>
          </a:prstGeom>
          <a:noFill/>
          <a:ln/>
        </p:spPr>
        <p:txBody>
          <a:bodyPr wrap="square" rtlCol="0" anchor="ctr"/>
          <a:lstStyle/>
          <a:p>
            <a:pPr algn="ctr" indent="0" marL="0">
              <a:buNone/>
            </a:pPr>
            <a:r>
              <a:rPr lang="en-US" sz="1400" b="1" dirty="0">
                <a:solidFill>
                  <a:srgbClr val="000000"/>
                </a:solidFill>
                <a:latin typeface="Plus Jakarta Sans" pitchFamily="34" charset="0"/>
                <a:ea typeface="Plus Jakarta Sans" pitchFamily="34" charset="-122"/>
                <a:cs typeface="Plus Jakarta Sans" pitchFamily="34" charset="-120"/>
              </a:rPr>
              <a:t>10</a:t>
            </a:r>
            <a:endParaRPr lang="en-US" sz="1400" dirty="0"/>
          </a:p>
        </p:txBody>
      </p:sp>
      <p:sp>
        <p:nvSpPr>
          <p:cNvPr id="11" name="Text 6"/>
          <p:cNvSpPr/>
          <p:nvPr/>
        </p:nvSpPr>
        <p:spPr>
          <a:xfrm>
            <a:off x="1097280" y="2108835"/>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Cambodia: A Journey of Discovery</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48640" y="1028700"/>
            <a:ext cx="4114800" cy="274320"/>
          </a:xfrm>
          <a:prstGeom prst="rect">
            <a:avLst/>
          </a:prstGeom>
          <a:noFill/>
          <a:ln/>
        </p:spPr>
        <p:txBody>
          <a:bodyPr wrap="square" rtlCol="0" anchor="b"/>
          <a:lstStyle/>
          <a:p>
            <a:pPr indent="0" marL="0">
              <a:lnSpc>
                <a:spcPts val="3500"/>
              </a:lnSpc>
              <a:buNone/>
            </a:pPr>
            <a:r>
              <a:rPr lang="en-US" sz="2300" b="1" dirty="0">
                <a:solidFill>
                  <a:srgbClr val="000000"/>
                </a:solidFill>
                <a:latin typeface="Plus Jakarta Sans" pitchFamily="34" charset="0"/>
                <a:ea typeface="Plus Jakarta Sans" pitchFamily="34" charset="-122"/>
                <a:cs typeface="Plus Jakarta Sans" pitchFamily="34" charset="-120"/>
              </a:rPr>
              <a:t>Cambodia: A Journey Awaits</a:t>
            </a:r>
            <a:endParaRPr lang="en-US" sz="2300" dirty="0"/>
          </a:p>
        </p:txBody>
      </p:sp>
      <p:pic>
        <p:nvPicPr>
          <p:cNvPr id="3" name="Image 0" descr="https://images.pexels.com/photos/15412787/pexels-photo-15412787.jpeg?auto=compress&amp;cs=tinysrgb&amp;fit=crop&amp;h=1200&amp;w=800">    </p:cNvPr>
          <p:cNvPicPr>
            <a:picLocks noChangeAspect="1"/>
          </p:cNvPicPr>
          <p:nvPr/>
        </p:nvPicPr>
        <p:blipFill>
          <a:blip r:embed="rId2"/>
          <a:stretch>
            <a:fillRect/>
          </a:stretch>
        </p:blipFill>
        <p:spPr>
          <a:xfrm>
            <a:off x="5943600" y="1028700"/>
            <a:ext cx="2468880" cy="3086100"/>
          </a:xfrm>
          <a:prstGeom prst="rect">
            <a:avLst/>
          </a:prstGeom>
        </p:spPr>
      </p:pic>
      <p:sp>
        <p:nvSpPr>
          <p:cNvPr id="4" name="Text 1"/>
          <p:cNvSpPr/>
          <p:nvPr/>
        </p:nvSpPr>
        <p:spPr>
          <a:xfrm>
            <a:off x="548640" y="1543050"/>
            <a:ext cx="4114800" cy="0"/>
          </a:xfrm>
          <a:prstGeom prst="rect">
            <a:avLst/>
          </a:prstGeom>
          <a:noFill/>
          <a:ln/>
        </p:spPr>
        <p:txBody>
          <a:bodyPr wrap="square" rtlCol="0" anchor="t"/>
          <a:lstStyle/>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Explore the majestic temples of Angkor, remnants of a powerful empire, showcasing intricate carvings and architectural brilliance.</a:t>
            </a:r>
            <a:endParaRPr lang="en-US" sz="1200" dirty="0"/>
          </a:p>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From lush jungles to pristine beaches, Cambodia's diverse landscapes offer breathtaking scenery and opportunities for adventure.</a:t>
            </a:r>
            <a:endParaRPr lang="en-US" sz="1200" dirty="0"/>
          </a:p>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Immerse yourself in Cambodia's vibrant culture, experiencing traditional dances, delicious cuisine, and warm hospitality.</a:t>
            </a:r>
            <a:endParaRPr lang="en-US" sz="1200" dirty="0"/>
          </a:p>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Nestled between Vietnam, Thailand, and Laos, Cambodia shares borders showcasing unique cultural interactions and influences.</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1028700"/>
            <a:ext cx="3017520" cy="457200"/>
          </a:xfrm>
          <a:prstGeom prst="rect">
            <a:avLst/>
          </a:prstGeom>
          <a:noFill/>
          <a:ln/>
        </p:spPr>
        <p:txBody>
          <a:bodyPr wrap="square" rtlCol="0" anchor="b"/>
          <a:lstStyle/>
          <a:p>
            <a:pPr indent="0" marL="0">
              <a:buNone/>
            </a:pPr>
            <a:r>
              <a:rPr lang="en-US" sz="2300" b="1" dirty="0">
                <a:solidFill>
                  <a:srgbClr val="000000"/>
                </a:solidFill>
                <a:latin typeface="Plus Jakarta Sans" pitchFamily="34" charset="0"/>
                <a:ea typeface="Plus Jakarta Sans" pitchFamily="34" charset="-122"/>
                <a:cs typeface="Plus Jakarta Sans" pitchFamily="34" charset="-120"/>
              </a:rPr>
              <a:t>Cambodia: Rising Tourism Star</a:t>
            </a:r>
            <a:endParaRPr lang="en-US" sz="2300" dirty="0"/>
          </a:p>
        </p:txBody>
      </p:sp>
      <p:sp>
        <p:nvSpPr>
          <p:cNvPr id="3" name="Text 1"/>
          <p:cNvSpPr/>
          <p:nvPr/>
        </p:nvSpPr>
        <p:spPr>
          <a:xfrm>
            <a:off x="640080" y="1645920"/>
            <a:ext cx="3017520" cy="914400"/>
          </a:xfrm>
          <a:prstGeom prst="rect">
            <a:avLst/>
          </a:prstGeom>
          <a:noFill/>
          <a:ln/>
        </p:spPr>
        <p:txBody>
          <a:bodyPr wrap="square" rtlCol="0" anchor="t"/>
          <a:lstStyle/>
          <a:p>
            <a:pPr indent="0" marL="0">
              <a:lnSpc>
                <a:spcPts val="1300"/>
              </a:lnSpc>
              <a:buNone/>
            </a:pPr>
            <a:r>
              <a:rPr lang="en-US" sz="900" dirty="0">
                <a:solidFill>
                  <a:srgbClr val="000000"/>
                </a:solidFill>
                <a:latin typeface="Plus Jakarta Sans Light" pitchFamily="34" charset="0"/>
                <a:ea typeface="Plus Jakarta Sans Light" pitchFamily="34" charset="-122"/>
                <a:cs typeface="Plus Jakarta Sans Light" pitchFamily="34" charset="-120"/>
              </a:rPr>
              <a:t>Cambodia's tourism sector has experienced remarkable growth.</a:t>
            </a:r>
            <a:endParaRPr lang="en-US" sz="900" dirty="0"/>
          </a:p>
          <a:p>
            <a:pPr indent="0" marL="0">
              <a:lnSpc>
                <a:spcPts val="1300"/>
              </a:lnSpc>
              <a:buNone/>
            </a:pPr>
            <a:r>
              <a:rPr lang="en-US" sz="900" dirty="0">
                <a:solidFill>
                  <a:srgbClr val="000000"/>
                </a:solidFill>
                <a:latin typeface="Plus Jakarta Sans Light" pitchFamily="34" charset="0"/>
                <a:ea typeface="Plus Jakarta Sans Light" pitchFamily="34" charset="-122"/>
                <a:cs typeface="Plus Jakarta Sans Light" pitchFamily="34" charset="-120"/>
              </a:rPr>
              <a:t>Attracting visitors with its ancient temples and culture.</a:t>
            </a:r>
            <a:endParaRPr lang="en-US" sz="900" dirty="0"/>
          </a:p>
        </p:txBody>
      </p:sp>
      <p:sp>
        <p:nvSpPr>
          <p:cNvPr id="4" name="Shape 2"/>
          <p:cNvSpPr/>
          <p:nvPr/>
        </p:nvSpPr>
        <p:spPr>
          <a:xfrm>
            <a:off x="6675120" y="298323"/>
            <a:ext cx="0" cy="4526280"/>
          </a:xfrm>
          <a:prstGeom prst="line">
            <a:avLst/>
          </a:prstGeom>
          <a:noFill/>
          <a:ln w="25400">
            <a:solidFill>
              <a:srgbClr val="000000"/>
            </a:solidFill>
            <a:prstDash val="solid"/>
          </a:ln>
        </p:spPr>
      </p:sp>
      <p:sp>
        <p:nvSpPr>
          <p:cNvPr id="5" name="Shape 3"/>
          <p:cNvSpPr/>
          <p:nvPr/>
        </p:nvSpPr>
        <p:spPr>
          <a:xfrm>
            <a:off x="6556248" y="735521"/>
            <a:ext cx="246888" cy="252032"/>
          </a:xfrm>
          <a:prstGeom prst="ellipse">
            <a:avLst/>
          </a:prstGeom>
          <a:solidFill>
            <a:srgbClr val="FFFFFF"/>
          </a:solidFill>
          <a:ln w="12700">
            <a:solidFill>
              <a:srgbClr val="FFFFFF"/>
            </a:solidFill>
            <a:prstDash val="solid"/>
          </a:ln>
        </p:spPr>
      </p:sp>
      <p:sp>
        <p:nvSpPr>
          <p:cNvPr id="6" name="Shape 4"/>
          <p:cNvSpPr/>
          <p:nvPr/>
        </p:nvSpPr>
        <p:spPr>
          <a:xfrm>
            <a:off x="6588252" y="771525"/>
            <a:ext cx="182880" cy="180023"/>
          </a:xfrm>
          <a:prstGeom prst="ellipse">
            <a:avLst/>
          </a:prstGeom>
          <a:solidFill>
            <a:srgbClr val="FFE67F"/>
          </a:solidFill>
          <a:ln w="12700">
            <a:solidFill>
              <a:srgbClr val="FFE67F"/>
            </a:solidFill>
            <a:prstDash val="solid"/>
          </a:ln>
        </p:spPr>
      </p:sp>
      <p:sp>
        <p:nvSpPr>
          <p:cNvPr id="7" name="Text 5"/>
          <p:cNvSpPr/>
          <p:nvPr/>
        </p:nvSpPr>
        <p:spPr>
          <a:xfrm>
            <a:off x="6588252" y="771525"/>
            <a:ext cx="182880" cy="180023"/>
          </a:xfrm>
          <a:prstGeom prst="rect">
            <a:avLst/>
          </a:prstGeom>
          <a:noFill/>
          <a:ln/>
        </p:spPr>
        <p:txBody>
          <a:bodyPr wrap="square" rtlCol="0" anchor="ctr"/>
          <a:lstStyle/>
          <a:p>
            <a:pPr algn="ctr" indent="0" marL="0">
              <a:buNone/>
            </a:pPr>
            <a:r>
              <a:rPr lang="en-US" sz="1000" b="1" dirty="0">
                <a:solidFill>
                  <a:srgbClr val="000000"/>
                </a:solidFill>
                <a:latin typeface="Plus Jakarta Sans" pitchFamily="34" charset="0"/>
                <a:ea typeface="Plus Jakarta Sans" pitchFamily="34" charset="-122"/>
                <a:cs typeface="Plus Jakarta Sans" pitchFamily="34" charset="-120"/>
              </a:rPr>
              <a:t>✓</a:t>
            </a:r>
            <a:endParaRPr lang="en-US" sz="1000" dirty="0"/>
          </a:p>
        </p:txBody>
      </p:sp>
      <p:sp>
        <p:nvSpPr>
          <p:cNvPr id="8" name="Shape 6"/>
          <p:cNvSpPr/>
          <p:nvPr/>
        </p:nvSpPr>
        <p:spPr>
          <a:xfrm>
            <a:off x="6556248" y="2021395"/>
            <a:ext cx="246888" cy="252032"/>
          </a:xfrm>
          <a:prstGeom prst="ellipse">
            <a:avLst/>
          </a:prstGeom>
          <a:solidFill>
            <a:srgbClr val="FFFFFF"/>
          </a:solidFill>
          <a:ln w="12700">
            <a:solidFill>
              <a:srgbClr val="FFFFFF"/>
            </a:solidFill>
            <a:prstDash val="solid"/>
          </a:ln>
        </p:spPr>
      </p:sp>
      <p:sp>
        <p:nvSpPr>
          <p:cNvPr id="9" name="Shape 7"/>
          <p:cNvSpPr/>
          <p:nvPr/>
        </p:nvSpPr>
        <p:spPr>
          <a:xfrm>
            <a:off x="6588252" y="2057400"/>
            <a:ext cx="182880" cy="180023"/>
          </a:xfrm>
          <a:prstGeom prst="ellipse">
            <a:avLst/>
          </a:prstGeom>
          <a:solidFill>
            <a:srgbClr val="FFE67F"/>
          </a:solidFill>
          <a:ln w="12700">
            <a:solidFill>
              <a:srgbClr val="FFE67F"/>
            </a:solidFill>
            <a:prstDash val="solid"/>
          </a:ln>
        </p:spPr>
      </p:sp>
      <p:sp>
        <p:nvSpPr>
          <p:cNvPr id="10" name="Text 8"/>
          <p:cNvSpPr/>
          <p:nvPr/>
        </p:nvSpPr>
        <p:spPr>
          <a:xfrm>
            <a:off x="6588252" y="2057400"/>
            <a:ext cx="182880" cy="180023"/>
          </a:xfrm>
          <a:prstGeom prst="rect">
            <a:avLst/>
          </a:prstGeom>
          <a:noFill/>
          <a:ln/>
        </p:spPr>
        <p:txBody>
          <a:bodyPr wrap="square" rtlCol="0" anchor="ctr"/>
          <a:lstStyle/>
          <a:p>
            <a:pPr algn="ctr" indent="0" marL="0">
              <a:buNone/>
            </a:pPr>
            <a:r>
              <a:rPr lang="en-US" sz="1000" b="1" dirty="0">
                <a:solidFill>
                  <a:srgbClr val="000000"/>
                </a:solidFill>
                <a:latin typeface="Plus Jakarta Sans" pitchFamily="34" charset="0"/>
                <a:ea typeface="Plus Jakarta Sans" pitchFamily="34" charset="-122"/>
                <a:cs typeface="Plus Jakarta Sans" pitchFamily="34" charset="-120"/>
              </a:rPr>
              <a:t>✓</a:t>
            </a:r>
            <a:endParaRPr lang="en-US" sz="1000" dirty="0"/>
          </a:p>
        </p:txBody>
      </p:sp>
      <p:sp>
        <p:nvSpPr>
          <p:cNvPr id="11" name="Shape 9"/>
          <p:cNvSpPr/>
          <p:nvPr/>
        </p:nvSpPr>
        <p:spPr>
          <a:xfrm>
            <a:off x="6556248" y="3307271"/>
            <a:ext cx="246888" cy="252032"/>
          </a:xfrm>
          <a:prstGeom prst="ellipse">
            <a:avLst/>
          </a:prstGeom>
          <a:solidFill>
            <a:srgbClr val="FFFFFF"/>
          </a:solidFill>
          <a:ln w="12700">
            <a:solidFill>
              <a:srgbClr val="FFFFFF"/>
            </a:solidFill>
            <a:prstDash val="solid"/>
          </a:ln>
        </p:spPr>
      </p:sp>
      <p:sp>
        <p:nvSpPr>
          <p:cNvPr id="12" name="Shape 10"/>
          <p:cNvSpPr/>
          <p:nvPr/>
        </p:nvSpPr>
        <p:spPr>
          <a:xfrm>
            <a:off x="6588252" y="3343275"/>
            <a:ext cx="182880" cy="180023"/>
          </a:xfrm>
          <a:prstGeom prst="ellipse">
            <a:avLst/>
          </a:prstGeom>
          <a:solidFill>
            <a:srgbClr val="FFE67F"/>
          </a:solidFill>
          <a:ln w="12700">
            <a:solidFill>
              <a:srgbClr val="FFE67F"/>
            </a:solidFill>
            <a:prstDash val="solid"/>
          </a:ln>
        </p:spPr>
      </p:sp>
      <p:sp>
        <p:nvSpPr>
          <p:cNvPr id="13" name="Text 11"/>
          <p:cNvSpPr/>
          <p:nvPr/>
        </p:nvSpPr>
        <p:spPr>
          <a:xfrm>
            <a:off x="6588252" y="3343275"/>
            <a:ext cx="182880" cy="180023"/>
          </a:xfrm>
          <a:prstGeom prst="rect">
            <a:avLst/>
          </a:prstGeom>
          <a:noFill/>
          <a:ln/>
        </p:spPr>
        <p:txBody>
          <a:bodyPr wrap="square" rtlCol="0" anchor="ctr"/>
          <a:lstStyle/>
          <a:p>
            <a:pPr algn="ctr" indent="0" marL="0">
              <a:buNone/>
            </a:pPr>
            <a:r>
              <a:rPr lang="en-US" sz="1000" b="1" dirty="0">
                <a:solidFill>
                  <a:srgbClr val="000000"/>
                </a:solidFill>
                <a:latin typeface="Plus Jakarta Sans" pitchFamily="34" charset="0"/>
                <a:ea typeface="Plus Jakarta Sans" pitchFamily="34" charset="-122"/>
                <a:cs typeface="Plus Jakarta Sans" pitchFamily="34" charset="-120"/>
              </a:rPr>
              <a:t>✓</a:t>
            </a:r>
            <a:endParaRPr lang="en-US" sz="1000" dirty="0"/>
          </a:p>
        </p:txBody>
      </p:sp>
      <p:sp>
        <p:nvSpPr>
          <p:cNvPr id="14" name="Text 12"/>
          <p:cNvSpPr/>
          <p:nvPr/>
        </p:nvSpPr>
        <p:spPr>
          <a:xfrm>
            <a:off x="4663440" y="735521"/>
            <a:ext cx="1709928" cy="180023"/>
          </a:xfrm>
          <a:prstGeom prst="rect">
            <a:avLst/>
          </a:prstGeom>
          <a:noFill/>
          <a:ln/>
        </p:spPr>
        <p:txBody>
          <a:bodyPr wrap="square" rtlCol="0" anchor="ctr"/>
          <a:lstStyle/>
          <a:p>
            <a:pPr indent="0" marL="0">
              <a:buNone/>
            </a:pPr>
            <a:r>
              <a:rPr lang="en-US" sz="800" dirty="0">
                <a:solidFill>
                  <a:srgbClr val="000000"/>
                </a:solidFill>
                <a:latin typeface="Plus Jakarta Sans Light" pitchFamily="34" charset="0"/>
                <a:ea typeface="Plus Jakarta Sans Light" pitchFamily="34" charset="-122"/>
                <a:cs typeface="Plus Jakarta Sans Light" pitchFamily="34" charset="-120"/>
              </a:rPr>
              <a:t>1975</a:t>
            </a:r>
            <a:endParaRPr lang="en-US" sz="800" dirty="0"/>
          </a:p>
        </p:txBody>
      </p:sp>
      <p:sp>
        <p:nvSpPr>
          <p:cNvPr id="15" name="Text 13"/>
          <p:cNvSpPr/>
          <p:nvPr/>
        </p:nvSpPr>
        <p:spPr>
          <a:xfrm>
            <a:off x="4663440" y="1028700"/>
            <a:ext cx="1709928" cy="180023"/>
          </a:xfrm>
          <a:prstGeom prst="rect">
            <a:avLst/>
          </a:prstGeom>
          <a:noFill/>
          <a:ln/>
        </p:spPr>
        <p:txBody>
          <a:bodyPr wrap="square" rtlCol="0" anchor="ctr"/>
          <a:lstStyle/>
          <a:p>
            <a:pPr indent="0" marL="0">
              <a:lnSpc>
                <a:spcPts val="1500"/>
              </a:lnSpc>
              <a:buNone/>
            </a:pPr>
            <a:r>
              <a:rPr lang="en-US" sz="1500" b="1" dirty="0">
                <a:solidFill>
                  <a:srgbClr val="000000"/>
                </a:solidFill>
                <a:latin typeface="Plus Jakarta Sans SemiBold" pitchFamily="34" charset="0"/>
                <a:ea typeface="Plus Jakarta Sans SemiBold" pitchFamily="34" charset="-122"/>
                <a:cs typeface="Plus Jakarta Sans SemiBold" pitchFamily="34" charset="-120"/>
              </a:rPr>
              <a:t>Khmer Rouge Reign</a:t>
            </a:r>
            <a:endParaRPr lang="en-US" sz="1500" dirty="0"/>
          </a:p>
        </p:txBody>
      </p:sp>
      <p:sp>
        <p:nvSpPr>
          <p:cNvPr id="16" name="Text 14"/>
          <p:cNvSpPr/>
          <p:nvPr/>
        </p:nvSpPr>
        <p:spPr>
          <a:xfrm>
            <a:off x="4663440" y="1285875"/>
            <a:ext cx="1709928" cy="914400"/>
          </a:xfrm>
          <a:prstGeom prst="rect">
            <a:avLst/>
          </a:prstGeom>
          <a:noFill/>
          <a:ln/>
        </p:spPr>
        <p:txBody>
          <a:bodyPr wrap="square" rtlCol="0" anchor="t"/>
          <a:lstStyle/>
          <a:p>
            <a:pPr indent="0" marL="0">
              <a:lnSpc>
                <a:spcPts val="900"/>
              </a:lnSpc>
              <a:buNone/>
            </a:pPr>
            <a:r>
              <a:rPr lang="en-US" sz="700" dirty="0">
                <a:solidFill>
                  <a:srgbClr val="000000"/>
                </a:solidFill>
                <a:latin typeface="Plus Jakarta Sans Light" pitchFamily="34" charset="0"/>
                <a:ea typeface="Plus Jakarta Sans Light" pitchFamily="34" charset="-122"/>
                <a:cs typeface="Plus Jakarta Sans Light" pitchFamily="34" charset="-120"/>
              </a:rPr>
              <a:t>The Khmer Rouge regime takes power, leading to widespread violence, forced labor, and the destruction of Cambodian society. This devastating period severely impacted the nation's infrastructure and its ability to develop a tourism industry.</a:t>
            </a:r>
            <a:endParaRPr lang="en-US" sz="700" dirty="0"/>
          </a:p>
        </p:txBody>
      </p:sp>
      <p:sp>
        <p:nvSpPr>
          <p:cNvPr id="17" name="Text 15"/>
          <p:cNvSpPr/>
          <p:nvPr/>
        </p:nvSpPr>
        <p:spPr>
          <a:xfrm>
            <a:off x="6858000" y="2021395"/>
            <a:ext cx="1709928" cy="180023"/>
          </a:xfrm>
          <a:prstGeom prst="rect">
            <a:avLst/>
          </a:prstGeom>
          <a:noFill/>
          <a:ln/>
        </p:spPr>
        <p:txBody>
          <a:bodyPr wrap="square" rtlCol="0" anchor="t"/>
          <a:lstStyle/>
          <a:p>
            <a:pPr algn="l" indent="0" marL="0">
              <a:buNone/>
            </a:pPr>
            <a:r>
              <a:rPr lang="en-US" sz="800" dirty="0">
                <a:solidFill>
                  <a:srgbClr val="000000"/>
                </a:solidFill>
                <a:latin typeface="Plus Jakarta Sans Light" pitchFamily="34" charset="0"/>
                <a:ea typeface="Plus Jakarta Sans Light" pitchFamily="34" charset="-122"/>
                <a:cs typeface="Plus Jakarta Sans Light" pitchFamily="34" charset="-120"/>
              </a:rPr>
              <a:t>1979</a:t>
            </a:r>
            <a:endParaRPr lang="en-US" sz="800" dirty="0"/>
          </a:p>
        </p:txBody>
      </p:sp>
      <p:sp>
        <p:nvSpPr>
          <p:cNvPr id="18" name="Text 16"/>
          <p:cNvSpPr/>
          <p:nvPr/>
        </p:nvSpPr>
        <p:spPr>
          <a:xfrm>
            <a:off x="6858000" y="2314575"/>
            <a:ext cx="1709928" cy="180023"/>
          </a:xfrm>
          <a:prstGeom prst="rect">
            <a:avLst/>
          </a:prstGeom>
          <a:noFill/>
          <a:ln/>
        </p:spPr>
        <p:txBody>
          <a:bodyPr wrap="square" rtlCol="0" anchor="ctr"/>
          <a:lstStyle/>
          <a:p>
            <a:pPr algn="l" indent="0" marL="0">
              <a:lnSpc>
                <a:spcPts val="1500"/>
              </a:lnSpc>
              <a:buNone/>
            </a:pPr>
            <a:r>
              <a:rPr lang="en-US" sz="1500" b="1" dirty="0">
                <a:solidFill>
                  <a:srgbClr val="000000"/>
                </a:solidFill>
                <a:latin typeface="Plus Jakarta Sans SemiBold" pitchFamily="34" charset="0"/>
                <a:ea typeface="Plus Jakarta Sans SemiBold" pitchFamily="34" charset="-122"/>
                <a:cs typeface="Plus Jakarta Sans SemiBold" pitchFamily="34" charset="-120"/>
              </a:rPr>
              <a:t>Vietnamese Intervention</a:t>
            </a:r>
            <a:endParaRPr lang="en-US" sz="1500" dirty="0"/>
          </a:p>
        </p:txBody>
      </p:sp>
      <p:sp>
        <p:nvSpPr>
          <p:cNvPr id="19" name="Text 17"/>
          <p:cNvSpPr/>
          <p:nvPr/>
        </p:nvSpPr>
        <p:spPr>
          <a:xfrm>
            <a:off x="6858000" y="2571750"/>
            <a:ext cx="1709928" cy="914400"/>
          </a:xfrm>
          <a:prstGeom prst="rect">
            <a:avLst/>
          </a:prstGeom>
          <a:noFill/>
          <a:ln/>
        </p:spPr>
        <p:txBody>
          <a:bodyPr wrap="square" rtlCol="0" anchor="t"/>
          <a:lstStyle/>
          <a:p>
            <a:pPr algn="l" indent="0" marL="0">
              <a:lnSpc>
                <a:spcPts val="900"/>
              </a:lnSpc>
              <a:buNone/>
            </a:pPr>
            <a:r>
              <a:rPr lang="en-US" sz="700" dirty="0">
                <a:solidFill>
                  <a:srgbClr val="000000"/>
                </a:solidFill>
                <a:latin typeface="Plus Jakarta Sans Light" pitchFamily="34" charset="0"/>
                <a:ea typeface="Plus Jakarta Sans Light" pitchFamily="34" charset="-122"/>
                <a:cs typeface="Plus Jakarta Sans Light" pitchFamily="34" charset="-120"/>
              </a:rPr>
              <a:t>Vietnamese forces intervene, ousting the Khmer Rouge regime. The country begins a slow and challenging recovery process, facing political instability, economic hardship, and the ongoing threat of landmines, all hindering tourism development.</a:t>
            </a:r>
            <a:endParaRPr lang="en-US" sz="700" dirty="0"/>
          </a:p>
        </p:txBody>
      </p:sp>
      <p:sp>
        <p:nvSpPr>
          <p:cNvPr id="20" name="Text 18"/>
          <p:cNvSpPr/>
          <p:nvPr/>
        </p:nvSpPr>
        <p:spPr>
          <a:xfrm>
            <a:off x="4663440" y="3307271"/>
            <a:ext cx="1709928" cy="180023"/>
          </a:xfrm>
          <a:prstGeom prst="rect">
            <a:avLst/>
          </a:prstGeom>
          <a:noFill/>
          <a:ln/>
        </p:spPr>
        <p:txBody>
          <a:bodyPr wrap="square" rtlCol="0" anchor="ctr"/>
          <a:lstStyle/>
          <a:p>
            <a:pPr indent="0" marL="0">
              <a:buNone/>
            </a:pPr>
            <a:r>
              <a:rPr lang="en-US" sz="800" dirty="0">
                <a:solidFill>
                  <a:srgbClr val="000000"/>
                </a:solidFill>
                <a:latin typeface="Plus Jakarta Sans Light" pitchFamily="34" charset="0"/>
                <a:ea typeface="Plus Jakarta Sans Light" pitchFamily="34" charset="-122"/>
                <a:cs typeface="Plus Jakarta Sans Light" pitchFamily="34" charset="-120"/>
              </a:rPr>
              <a:t>1991</a:t>
            </a:r>
            <a:endParaRPr lang="en-US" sz="800" dirty="0"/>
          </a:p>
        </p:txBody>
      </p:sp>
      <p:sp>
        <p:nvSpPr>
          <p:cNvPr id="21" name="Text 19"/>
          <p:cNvSpPr/>
          <p:nvPr/>
        </p:nvSpPr>
        <p:spPr>
          <a:xfrm>
            <a:off x="4663440" y="3600450"/>
            <a:ext cx="1709928" cy="180023"/>
          </a:xfrm>
          <a:prstGeom prst="rect">
            <a:avLst/>
          </a:prstGeom>
          <a:noFill/>
          <a:ln/>
        </p:spPr>
        <p:txBody>
          <a:bodyPr wrap="square" rtlCol="0" anchor="ctr"/>
          <a:lstStyle/>
          <a:p>
            <a:pPr indent="0" marL="0">
              <a:lnSpc>
                <a:spcPts val="1500"/>
              </a:lnSpc>
              <a:buNone/>
            </a:pPr>
            <a:r>
              <a:rPr lang="en-US" sz="1500" b="1" dirty="0">
                <a:solidFill>
                  <a:srgbClr val="000000"/>
                </a:solidFill>
                <a:latin typeface="Plus Jakarta Sans SemiBold" pitchFamily="34" charset="0"/>
                <a:ea typeface="Plus Jakarta Sans SemiBold" pitchFamily="34" charset="-122"/>
                <a:cs typeface="Plus Jakarta Sans SemiBold" pitchFamily="34" charset="-120"/>
              </a:rPr>
              <a:t>Paris Peace Accords</a:t>
            </a:r>
            <a:endParaRPr lang="en-US" sz="1500" dirty="0"/>
          </a:p>
        </p:txBody>
      </p:sp>
      <p:sp>
        <p:nvSpPr>
          <p:cNvPr id="22" name="Text 20"/>
          <p:cNvSpPr/>
          <p:nvPr/>
        </p:nvSpPr>
        <p:spPr>
          <a:xfrm>
            <a:off x="4663440" y="3857625"/>
            <a:ext cx="1709928" cy="914400"/>
          </a:xfrm>
          <a:prstGeom prst="rect">
            <a:avLst/>
          </a:prstGeom>
          <a:noFill/>
          <a:ln/>
        </p:spPr>
        <p:txBody>
          <a:bodyPr wrap="square" rtlCol="0" anchor="t"/>
          <a:lstStyle/>
          <a:p>
            <a:pPr indent="0" marL="0">
              <a:lnSpc>
                <a:spcPts val="900"/>
              </a:lnSpc>
              <a:buNone/>
            </a:pPr>
            <a:r>
              <a:rPr lang="en-US" sz="700" dirty="0">
                <a:solidFill>
                  <a:srgbClr val="000000"/>
                </a:solidFill>
                <a:latin typeface="Plus Jakarta Sans Light" pitchFamily="34" charset="0"/>
                <a:ea typeface="Plus Jakarta Sans Light" pitchFamily="34" charset="-122"/>
                <a:cs typeface="Plus Jakarta Sans Light" pitchFamily="34" charset="-120"/>
              </a:rPr>
              <a:t>The Paris Peace Accords are signed, paving the way for a ceasefire and UN-supervised elections. This marked a crucial step towards stability and opened doors for international aid and eventual tourism growth, focused initially on cultural heritage.</a:t>
            </a:r>
            <a:endParaRPr lang="en-US" sz="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48640" y="1028700"/>
            <a:ext cx="4114800" cy="274320"/>
          </a:xfrm>
          <a:prstGeom prst="rect">
            <a:avLst/>
          </a:prstGeom>
          <a:noFill/>
          <a:ln/>
        </p:spPr>
        <p:txBody>
          <a:bodyPr wrap="square" rtlCol="0" anchor="b"/>
          <a:lstStyle/>
          <a:p>
            <a:pPr indent="0" marL="0">
              <a:lnSpc>
                <a:spcPts val="3500"/>
              </a:lnSpc>
              <a:buNone/>
            </a:pPr>
            <a:r>
              <a:rPr lang="en-US" sz="2300" b="1" dirty="0">
                <a:solidFill>
                  <a:srgbClr val="000000"/>
                </a:solidFill>
                <a:latin typeface="Plus Jakarta Sans" pitchFamily="34" charset="0"/>
                <a:ea typeface="Plus Jakarta Sans" pitchFamily="34" charset="-122"/>
                <a:cs typeface="Plus Jakarta Sans" pitchFamily="34" charset="-120"/>
              </a:rPr>
              <a:t>Angkor's Majestic Temples</a:t>
            </a:r>
            <a:endParaRPr lang="en-US" sz="2300" dirty="0"/>
          </a:p>
        </p:txBody>
      </p:sp>
      <p:pic>
        <p:nvPicPr>
          <p:cNvPr id="3" name="Image 0" descr="https://images.pexels.com/photos/2762920/pexels-photo-2762920.jpeg?auto=compress&amp;cs=tinysrgb&amp;fit=crop&amp;h=1200&amp;w=800">    </p:cNvPr>
          <p:cNvPicPr>
            <a:picLocks noChangeAspect="1"/>
          </p:cNvPicPr>
          <p:nvPr/>
        </p:nvPicPr>
        <p:blipFill>
          <a:blip r:embed="rId2"/>
          <a:stretch>
            <a:fillRect/>
          </a:stretch>
        </p:blipFill>
        <p:spPr>
          <a:xfrm>
            <a:off x="5943600" y="1028700"/>
            <a:ext cx="2468880" cy="3086100"/>
          </a:xfrm>
          <a:prstGeom prst="rect">
            <a:avLst/>
          </a:prstGeom>
        </p:spPr>
      </p:pic>
      <p:sp>
        <p:nvSpPr>
          <p:cNvPr id="4" name="Text 1"/>
          <p:cNvSpPr/>
          <p:nvPr/>
        </p:nvSpPr>
        <p:spPr>
          <a:xfrm>
            <a:off x="548640" y="1543050"/>
            <a:ext cx="4114800" cy="0"/>
          </a:xfrm>
          <a:prstGeom prst="rect">
            <a:avLst/>
          </a:prstGeom>
          <a:noFill/>
          <a:ln/>
        </p:spPr>
        <p:txBody>
          <a:bodyPr wrap="square" rtlCol="0" anchor="t"/>
          <a:lstStyle/>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Angkor stands as a powerful symbol of the Khmer empire, reflecting its cultural and political influence across Southeast Asia.</a:t>
            </a:r>
            <a:endParaRPr lang="en-US" sz="1200" dirty="0"/>
          </a:p>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Intricate carvings, towering structures, and masterful engineering demonstrate the advanced skills of the ancient Khmer civilization.</a:t>
            </a:r>
            <a:endParaRPr lang="en-US" sz="1200" dirty="0"/>
          </a:p>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Recognized for its universal value, Angkor is a protected site, ensuring its preservation for future generations to appreciate.</a:t>
            </a:r>
            <a:endParaRPr lang="en-US" sz="1200" dirty="0"/>
          </a:p>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Millions of tourists journey to Angkor each year, drawn by its beauty and the opportunity to explore its sacred spaces.</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565785"/>
            <a:ext cx="8229600" cy="640080"/>
          </a:xfrm>
          <a:prstGeom prst="rect">
            <a:avLst/>
          </a:prstGeom>
          <a:noFill/>
          <a:ln/>
        </p:spPr>
        <p:txBody>
          <a:bodyPr wrap="square" rtlCol="0" anchor="ctr"/>
          <a:lstStyle/>
          <a:p>
            <a:pPr indent="0" marL="0">
              <a:lnSpc>
                <a:spcPts val="3500"/>
              </a:lnSpc>
              <a:buNone/>
            </a:pPr>
            <a:r>
              <a:rPr lang="en-US" sz="2300" b="1" dirty="0">
                <a:solidFill>
                  <a:srgbClr val="000000"/>
                </a:solidFill>
                <a:latin typeface="Plus Jakarta Sans" pitchFamily="34" charset="0"/>
                <a:ea typeface="Plus Jakarta Sans" pitchFamily="34" charset="-122"/>
                <a:cs typeface="Plus Jakarta Sans" pitchFamily="34" charset="-120"/>
              </a:rPr>
              <a:t>Sihanoukville &amp; Islands</a:t>
            </a:r>
            <a:endParaRPr lang="en-US" sz="2300" dirty="0"/>
          </a:p>
        </p:txBody>
      </p:sp>
      <p:pic>
        <p:nvPicPr>
          <p:cNvPr id="3" name="Image 0" descr="preencoded.png">    </p:cNvPr>
          <p:cNvPicPr>
            <a:picLocks noChangeAspect="1"/>
          </p:cNvPicPr>
          <p:nvPr/>
        </p:nvPicPr>
        <p:blipFill>
          <a:blip r:embed="rId2"/>
          <a:stretch>
            <a:fillRect/>
          </a:stretch>
        </p:blipFill>
        <p:spPr>
          <a:xfrm>
            <a:off x="731520" y="1440180"/>
            <a:ext cx="3566160" cy="2931795"/>
          </a:xfrm>
          <a:prstGeom prst="rect">
            <a:avLst/>
          </a:prstGeom>
        </p:spPr>
      </p:pic>
      <p:pic>
        <p:nvPicPr>
          <p:cNvPr id="4" name="Image 1" descr="preencoded.png">    </p:cNvPr>
          <p:cNvPicPr>
            <a:picLocks noChangeAspect="1"/>
          </p:cNvPicPr>
          <p:nvPr/>
        </p:nvPicPr>
        <p:blipFill>
          <a:blip r:embed="rId3"/>
          <a:stretch>
            <a:fillRect/>
          </a:stretch>
        </p:blipFill>
        <p:spPr>
          <a:xfrm>
            <a:off x="4663440" y="1440180"/>
            <a:ext cx="3566160" cy="2931795"/>
          </a:xfrm>
          <a:prstGeom prst="rect">
            <a:avLst/>
          </a:prstGeom>
        </p:spPr>
      </p:pic>
      <p:sp>
        <p:nvSpPr>
          <p:cNvPr id="5" name="Text 1"/>
          <p:cNvSpPr/>
          <p:nvPr/>
        </p:nvSpPr>
        <p:spPr>
          <a:xfrm>
            <a:off x="822960" y="1543050"/>
            <a:ext cx="2743200" cy="488633"/>
          </a:xfrm>
          <a:prstGeom prst="rect">
            <a:avLst/>
          </a:prstGeom>
          <a:noFill/>
          <a:ln/>
        </p:spPr>
        <p:txBody>
          <a:bodyPr wrap="square" rtlCol="0" anchor="ctr"/>
          <a:lstStyle/>
          <a:p>
            <a:pPr indent="0" marL="0">
              <a:buNone/>
            </a:pPr>
            <a:r>
              <a:rPr lang="en-US" sz="1500" b="1" dirty="0">
                <a:solidFill>
                  <a:srgbClr val="000000"/>
                </a:solidFill>
                <a:latin typeface="Plus Jakarta Sans" pitchFamily="34" charset="0"/>
                <a:ea typeface="Plus Jakarta Sans" pitchFamily="34" charset="-122"/>
                <a:cs typeface="Plus Jakarta Sans" pitchFamily="34" charset="-120"/>
              </a:rPr>
              <a:t>Coastal Charms</a:t>
            </a:r>
            <a:endParaRPr lang="en-US" sz="1500" dirty="0"/>
          </a:p>
        </p:txBody>
      </p:sp>
      <p:sp>
        <p:nvSpPr>
          <p:cNvPr id="6" name="Shape 2"/>
          <p:cNvSpPr/>
          <p:nvPr/>
        </p:nvSpPr>
        <p:spPr>
          <a:xfrm>
            <a:off x="3749040" y="1568768"/>
            <a:ext cx="365760" cy="360045"/>
          </a:xfrm>
          <a:prstGeom prst="ellipse">
            <a:avLst/>
          </a:prstGeom>
          <a:solidFill>
            <a:srgbClr val="0A9C85"/>
          </a:solidFill>
          <a:ln w="12700">
            <a:solidFill>
              <a:srgbClr val="0A9C85"/>
            </a:solidFill>
            <a:prstDash val="solid"/>
          </a:ln>
        </p:spPr>
      </p:sp>
      <p:pic>
        <p:nvPicPr>
          <p:cNvPr id="7" name="Image 2" descr="preencoded.png">    </p:cNvPr>
          <p:cNvPicPr>
            <a:picLocks noChangeAspect="1"/>
          </p:cNvPicPr>
          <p:nvPr/>
        </p:nvPicPr>
        <p:blipFill>
          <a:blip r:embed="rId4"/>
          <a:stretch>
            <a:fillRect/>
          </a:stretch>
        </p:blipFill>
        <p:spPr>
          <a:xfrm>
            <a:off x="3840480" y="1625346"/>
            <a:ext cx="182880" cy="205740"/>
          </a:xfrm>
          <a:prstGeom prst="rect">
            <a:avLst/>
          </a:prstGeom>
        </p:spPr>
      </p:pic>
      <p:sp>
        <p:nvSpPr>
          <p:cNvPr id="8" name="Text 3"/>
          <p:cNvSpPr/>
          <p:nvPr/>
        </p:nvSpPr>
        <p:spPr>
          <a:xfrm>
            <a:off x="4754880" y="1543050"/>
            <a:ext cx="2743200" cy="488633"/>
          </a:xfrm>
          <a:prstGeom prst="rect">
            <a:avLst/>
          </a:prstGeom>
          <a:noFill/>
          <a:ln/>
        </p:spPr>
        <p:txBody>
          <a:bodyPr wrap="square" rtlCol="0" anchor="ctr"/>
          <a:lstStyle/>
          <a:p>
            <a:pPr indent="0" marL="0">
              <a:buNone/>
            </a:pPr>
            <a:r>
              <a:rPr lang="en-US" sz="1500" b="1" dirty="0">
                <a:solidFill>
                  <a:srgbClr val="000000"/>
                </a:solidFill>
                <a:latin typeface="Plus Jakarta Sans" pitchFamily="34" charset="0"/>
                <a:ea typeface="Plus Jakarta Sans" pitchFamily="34" charset="-122"/>
                <a:cs typeface="Plus Jakarta Sans" pitchFamily="34" charset="-120"/>
              </a:rPr>
              <a:t>Tourism Tradeoffs</a:t>
            </a:r>
            <a:endParaRPr lang="en-US" sz="1500" dirty="0"/>
          </a:p>
        </p:txBody>
      </p:sp>
      <p:sp>
        <p:nvSpPr>
          <p:cNvPr id="9" name="Shape 4"/>
          <p:cNvSpPr/>
          <p:nvPr/>
        </p:nvSpPr>
        <p:spPr>
          <a:xfrm>
            <a:off x="7680960" y="1568768"/>
            <a:ext cx="365760" cy="360045"/>
          </a:xfrm>
          <a:prstGeom prst="ellipse">
            <a:avLst/>
          </a:prstGeom>
          <a:solidFill>
            <a:srgbClr val="DA2828"/>
          </a:solidFill>
          <a:ln w="12700">
            <a:solidFill>
              <a:srgbClr val="DA2828"/>
            </a:solidFill>
            <a:prstDash val="solid"/>
          </a:ln>
        </p:spPr>
      </p:sp>
      <p:pic>
        <p:nvPicPr>
          <p:cNvPr id="10" name="Image 3" descr="preencoded.png">    </p:cNvPr>
          <p:cNvPicPr>
            <a:picLocks noChangeAspect="1"/>
          </p:cNvPicPr>
          <p:nvPr/>
        </p:nvPicPr>
        <p:blipFill>
          <a:blip r:embed="rId5"/>
          <a:stretch>
            <a:fillRect/>
          </a:stretch>
        </p:blipFill>
        <p:spPr>
          <a:xfrm>
            <a:off x="7772400" y="1640777"/>
            <a:ext cx="182880" cy="205740"/>
          </a:xfrm>
          <a:prstGeom prst="rect">
            <a:avLst/>
          </a:prstGeom>
        </p:spPr>
      </p:pic>
      <p:sp>
        <p:nvSpPr>
          <p:cNvPr id="11" name="Text 5"/>
          <p:cNvSpPr/>
          <p:nvPr/>
        </p:nvSpPr>
        <p:spPr>
          <a:xfrm>
            <a:off x="868680" y="2160270"/>
            <a:ext cx="3200400" cy="0"/>
          </a:xfrm>
          <a:prstGeom prst="rect">
            <a:avLst/>
          </a:prstGeom>
          <a:noFill/>
          <a:ln/>
        </p:spPr>
        <p:txBody>
          <a:bodyPr wrap="square" rtlCol="0" anchor="t"/>
          <a:lstStyle/>
          <a:p>
            <a:pPr marL="342900" indent="-342900">
              <a:lnSpc>
                <a:spcPts val="1200"/>
              </a:lnSpc>
              <a:spcAft>
                <a:spcPts val="1200"/>
              </a:spcAft>
              <a:buSzPct val="100000"/>
              <a:buFont typeface="+mj-lt"/>
              <a:buAutoNum type="arabicPeriod" startAt="1"/>
            </a:pPr>
            <a:r>
              <a:rPr lang="en-US" sz="800" dirty="0">
                <a:solidFill>
                  <a:srgbClr val="000000"/>
                </a:solidFill>
                <a:latin typeface="Plus Jakarta Sans Light" pitchFamily="34" charset="0"/>
                <a:ea typeface="Plus Jakarta Sans Light" pitchFamily="34" charset="-122"/>
                <a:cs typeface="Plus Jakarta Sans Light" pitchFamily="34" charset="-120"/>
              </a:rPr>
              <a:t>Stunning beaches and crystal-clear waters create a picturesque and relaxing vacation environment for all travelers.</a:t>
            </a:r>
            <a:endParaRPr lang="en-US" sz="800" dirty="0"/>
          </a:p>
          <a:p>
            <a:pPr marL="342900" indent="-342900">
              <a:lnSpc>
                <a:spcPts val="1200"/>
              </a:lnSpc>
              <a:spcAft>
                <a:spcPts val="1200"/>
              </a:spcAft>
              <a:buSzPct val="100000"/>
              <a:buFont typeface="+mj-lt"/>
              <a:buAutoNum type="arabicPeriod" startAt="1"/>
            </a:pPr>
            <a:r>
              <a:rPr lang="en-US" sz="800" dirty="0">
                <a:solidFill>
                  <a:srgbClr val="000000"/>
                </a:solidFill>
                <a:latin typeface="Plus Jakarta Sans Light" pitchFamily="34" charset="0"/>
                <a:ea typeface="Plus Jakarta Sans Light" pitchFamily="34" charset="-122"/>
                <a:cs typeface="Plus Jakarta Sans Light" pitchFamily="34" charset="-120"/>
              </a:rPr>
              <a:t>A variety of islands offer unique experiences, from secluded retreats to vibrant party destinations catering different needs.</a:t>
            </a:r>
            <a:endParaRPr lang="en-US" sz="800" dirty="0"/>
          </a:p>
          <a:p>
            <a:pPr marL="342900" indent="-342900">
              <a:lnSpc>
                <a:spcPts val="1200"/>
              </a:lnSpc>
              <a:spcAft>
                <a:spcPts val="1200"/>
              </a:spcAft>
              <a:buSzPct val="100000"/>
              <a:buFont typeface="+mj-lt"/>
              <a:buAutoNum type="arabicPeriod" startAt="1"/>
            </a:pPr>
            <a:r>
              <a:rPr lang="en-US" sz="800" dirty="0">
                <a:solidFill>
                  <a:srgbClr val="000000"/>
                </a:solidFill>
                <a:latin typeface="Plus Jakarta Sans Light" pitchFamily="34" charset="0"/>
                <a:ea typeface="Plus Jakarta Sans Light" pitchFamily="34" charset="-122"/>
                <a:cs typeface="Plus Jakarta Sans Light" pitchFamily="34" charset="-120"/>
              </a:rPr>
              <a:t>Delicious and fresh seafood is readily available at affordable prices, providing a delightful culinary experience for visitors.</a:t>
            </a:r>
            <a:endParaRPr lang="en-US" sz="800" dirty="0"/>
          </a:p>
        </p:txBody>
      </p:sp>
      <p:sp>
        <p:nvSpPr>
          <p:cNvPr id="12" name="Text 6"/>
          <p:cNvSpPr/>
          <p:nvPr/>
        </p:nvSpPr>
        <p:spPr>
          <a:xfrm>
            <a:off x="4800600" y="2160270"/>
            <a:ext cx="3200400" cy="0"/>
          </a:xfrm>
          <a:prstGeom prst="rect">
            <a:avLst/>
          </a:prstGeom>
          <a:noFill/>
          <a:ln/>
        </p:spPr>
        <p:txBody>
          <a:bodyPr wrap="square" rtlCol="0" anchor="t"/>
          <a:lstStyle/>
          <a:p>
            <a:pPr marL="342900" indent="-342900">
              <a:lnSpc>
                <a:spcPts val="1200"/>
              </a:lnSpc>
              <a:spcAft>
                <a:spcPts val="1200"/>
              </a:spcAft>
              <a:buSzPct val="100000"/>
              <a:buFont typeface="+mj-lt"/>
              <a:buAutoNum type="arabicPeriod" startAt="1"/>
            </a:pPr>
            <a:r>
              <a:rPr lang="en-US" sz="800" dirty="0">
                <a:solidFill>
                  <a:srgbClr val="000000"/>
                </a:solidFill>
                <a:latin typeface="Plus Jakarta Sans Light" pitchFamily="34" charset="0"/>
                <a:ea typeface="Plus Jakarta Sans Light" pitchFamily="34" charset="-122"/>
                <a:cs typeface="Plus Jakarta Sans Light" pitchFamily="34" charset="-120"/>
              </a:rPr>
              <a:t>Rapid development and construction have led to environmental concerns, including pollution and habitat destruction near coastal areas.</a:t>
            </a:r>
            <a:endParaRPr lang="en-US" sz="800" dirty="0"/>
          </a:p>
          <a:p>
            <a:pPr marL="342900" indent="-342900">
              <a:lnSpc>
                <a:spcPts val="1200"/>
              </a:lnSpc>
              <a:spcAft>
                <a:spcPts val="1200"/>
              </a:spcAft>
              <a:buSzPct val="100000"/>
              <a:buFont typeface="+mj-lt"/>
              <a:buAutoNum type="arabicPeriod" startAt="1"/>
            </a:pPr>
            <a:r>
              <a:rPr lang="en-US" sz="800" dirty="0">
                <a:solidFill>
                  <a:srgbClr val="000000"/>
                </a:solidFill>
                <a:latin typeface="Plus Jakarta Sans Light" pitchFamily="34" charset="0"/>
                <a:ea typeface="Plus Jakarta Sans Light" pitchFamily="34" charset="-122"/>
                <a:cs typeface="Plus Jakarta Sans Light" pitchFamily="34" charset="-120"/>
              </a:rPr>
              <a:t>Increased tourism has resulted in some areas becoming overcrowded, especially during peak seasons, impacting the tranquil atmosphere.</a:t>
            </a:r>
            <a:endParaRPr lang="en-US" sz="800" dirty="0"/>
          </a:p>
          <a:p>
            <a:pPr marL="342900" indent="-342900">
              <a:lnSpc>
                <a:spcPts val="1200"/>
              </a:lnSpc>
              <a:spcAft>
                <a:spcPts val="1200"/>
              </a:spcAft>
              <a:buSzPct val="100000"/>
              <a:buFont typeface="+mj-lt"/>
              <a:buAutoNum type="arabicPeriod" startAt="1"/>
            </a:pPr>
            <a:r>
              <a:rPr lang="en-US" sz="800" dirty="0">
                <a:solidFill>
                  <a:srgbClr val="000000"/>
                </a:solidFill>
                <a:latin typeface="Plus Jakarta Sans Light" pitchFamily="34" charset="0"/>
                <a:ea typeface="Plus Jakarta Sans Light" pitchFamily="34" charset="-122"/>
                <a:cs typeface="Plus Jakarta Sans Light" pitchFamily="34" charset="-120"/>
              </a:rPr>
              <a:t>Infrastructure limitations, such as unreliable electricity and water supply, can occasionally disrupt the travel experience for tourists.</a:t>
            </a:r>
            <a:endParaRPr lang="en-US" sz="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48640" y="1028700"/>
            <a:ext cx="4114800" cy="274320"/>
          </a:xfrm>
          <a:prstGeom prst="rect">
            <a:avLst/>
          </a:prstGeom>
          <a:noFill/>
          <a:ln/>
        </p:spPr>
        <p:txBody>
          <a:bodyPr wrap="square" rtlCol="0" anchor="b"/>
          <a:lstStyle/>
          <a:p>
            <a:pPr indent="0" marL="0">
              <a:lnSpc>
                <a:spcPts val="3500"/>
              </a:lnSpc>
              <a:buNone/>
            </a:pPr>
            <a:r>
              <a:rPr lang="en-US" sz="2300" b="1" dirty="0">
                <a:solidFill>
                  <a:srgbClr val="000000"/>
                </a:solidFill>
                <a:latin typeface="Plus Jakarta Sans" pitchFamily="34" charset="0"/>
                <a:ea typeface="Plus Jakarta Sans" pitchFamily="34" charset="-122"/>
                <a:cs typeface="Plus Jakarta Sans" pitchFamily="34" charset="-120"/>
              </a:rPr>
              <a:t>Phnom Penh: Pearl of Asia</a:t>
            </a:r>
            <a:endParaRPr lang="en-US" sz="2300" dirty="0"/>
          </a:p>
        </p:txBody>
      </p:sp>
      <p:pic>
        <p:nvPicPr>
          <p:cNvPr id="3" name="Image 0" descr="https://images.pexels.com/photos/16018463/pexels-photo-16018463.jpeg?auto=compress&amp;cs=tinysrgb&amp;fit=crop&amp;h=1200&amp;w=800">    </p:cNvPr>
          <p:cNvPicPr>
            <a:picLocks noChangeAspect="1"/>
          </p:cNvPicPr>
          <p:nvPr/>
        </p:nvPicPr>
        <p:blipFill>
          <a:blip r:embed="rId2"/>
          <a:stretch>
            <a:fillRect/>
          </a:stretch>
        </p:blipFill>
        <p:spPr>
          <a:xfrm>
            <a:off x="5943600" y="1028700"/>
            <a:ext cx="2468880" cy="3086100"/>
          </a:xfrm>
          <a:prstGeom prst="rect">
            <a:avLst/>
          </a:prstGeom>
        </p:spPr>
      </p:pic>
      <p:sp>
        <p:nvSpPr>
          <p:cNvPr id="4" name="Text 1"/>
          <p:cNvSpPr/>
          <p:nvPr/>
        </p:nvSpPr>
        <p:spPr>
          <a:xfrm>
            <a:off x="548640" y="1543050"/>
            <a:ext cx="4114800" cy="0"/>
          </a:xfrm>
          <a:prstGeom prst="rect">
            <a:avLst/>
          </a:prstGeom>
          <a:noFill/>
          <a:ln/>
        </p:spPr>
        <p:txBody>
          <a:bodyPr wrap="square" rtlCol="0" anchor="t"/>
          <a:lstStyle/>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Witness the elegance of French colonial architecture, a reminder of Phnom Penh's vibrant past and European influence.</a:t>
            </a:r>
            <a:endParaRPr lang="en-US" sz="1200" dirty="0"/>
          </a:p>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Discover the Royal Palace, a dazzling complex showcasing Khmer artistry and the seat of Cambodia's monarchy.</a:t>
            </a:r>
            <a:endParaRPr lang="en-US" sz="1200" dirty="0"/>
          </a:p>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Marvel at the Silver Pagoda, home to precious artifacts, including a shimmering emerald Buddha, steeped in history.</a:t>
            </a:r>
            <a:endParaRPr lang="en-US" sz="1200" dirty="0"/>
          </a:p>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Visit Wat Phnom, the city's namesake temple, perched atop a hill, offering panoramic views and spiritual significance.</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48640" y="565785"/>
            <a:ext cx="8229600" cy="274320"/>
          </a:xfrm>
          <a:prstGeom prst="rect">
            <a:avLst/>
          </a:prstGeom>
          <a:noFill/>
          <a:ln/>
        </p:spPr>
        <p:txBody>
          <a:bodyPr wrap="square" rtlCol="0" anchor="ctr"/>
          <a:lstStyle/>
          <a:p>
            <a:pPr indent="0" marL="0">
              <a:lnSpc>
                <a:spcPts val="3500"/>
              </a:lnSpc>
              <a:buNone/>
            </a:pPr>
            <a:r>
              <a:rPr lang="en-US" sz="2300" b="1" dirty="0">
                <a:solidFill>
                  <a:srgbClr val="000000"/>
                </a:solidFill>
                <a:latin typeface="Plus Jakarta Sans" pitchFamily="34" charset="0"/>
                <a:ea typeface="Plus Jakarta Sans" pitchFamily="34" charset="-122"/>
                <a:cs typeface="Plus Jakarta Sans" pitchFamily="34" charset="-120"/>
              </a:rPr>
              <a:t>Royal Palace: A Majestic View</a:t>
            </a:r>
            <a:endParaRPr lang="en-US" sz="2300" dirty="0"/>
          </a:p>
        </p:txBody>
      </p:sp>
      <p:sp>
        <p:nvSpPr>
          <p:cNvPr id="3" name="Text 1"/>
          <p:cNvSpPr/>
          <p:nvPr/>
        </p:nvSpPr>
        <p:spPr>
          <a:xfrm>
            <a:off x="548640" y="1337310"/>
            <a:ext cx="5029200" cy="274320"/>
          </a:xfrm>
          <a:prstGeom prst="rect">
            <a:avLst/>
          </a:prstGeom>
          <a:noFill/>
          <a:ln/>
        </p:spPr>
        <p:txBody>
          <a:bodyPr wrap="square" rtlCol="0" anchor="t"/>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Construction Years</a:t>
            </a:r>
            <a:endParaRPr lang="en-US" sz="1500" dirty="0"/>
          </a:p>
        </p:txBody>
      </p:sp>
      <p:sp>
        <p:nvSpPr>
          <p:cNvPr id="4" name="Text 2"/>
          <p:cNvSpPr/>
          <p:nvPr/>
        </p:nvSpPr>
        <p:spPr>
          <a:xfrm>
            <a:off x="548640" y="2211705"/>
            <a:ext cx="5029200" cy="274320"/>
          </a:xfrm>
          <a:prstGeom prst="rect">
            <a:avLst/>
          </a:prstGeom>
          <a:noFill/>
          <a:ln/>
        </p:spPr>
        <p:txBody>
          <a:bodyPr wrap="square" rtlCol="0" anchor="t"/>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Complex Area</a:t>
            </a:r>
            <a:endParaRPr lang="en-US" sz="1500" dirty="0"/>
          </a:p>
        </p:txBody>
      </p:sp>
      <p:sp>
        <p:nvSpPr>
          <p:cNvPr id="5" name="Text 3"/>
          <p:cNvSpPr/>
          <p:nvPr/>
        </p:nvSpPr>
        <p:spPr>
          <a:xfrm>
            <a:off x="548640" y="3086100"/>
            <a:ext cx="5029200" cy="274320"/>
          </a:xfrm>
          <a:prstGeom prst="rect">
            <a:avLst/>
          </a:prstGeom>
          <a:noFill/>
          <a:ln/>
        </p:spPr>
        <p:txBody>
          <a:bodyPr wrap="square" rtlCol="0" anchor="t"/>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Throne Halls</a:t>
            </a:r>
            <a:endParaRPr lang="en-US" sz="1500" dirty="0"/>
          </a:p>
        </p:txBody>
      </p:sp>
      <p:sp>
        <p:nvSpPr>
          <p:cNvPr id="6" name="Text 4"/>
          <p:cNvSpPr/>
          <p:nvPr/>
        </p:nvSpPr>
        <p:spPr>
          <a:xfrm>
            <a:off x="548640" y="3960495"/>
            <a:ext cx="5029200" cy="274320"/>
          </a:xfrm>
          <a:prstGeom prst="rect">
            <a:avLst/>
          </a:prstGeom>
          <a:noFill/>
          <a:ln/>
        </p:spPr>
        <p:txBody>
          <a:bodyPr wrap="square" rtlCol="0" anchor="t"/>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Visitor Count</a:t>
            </a:r>
            <a:endParaRPr lang="en-US" sz="1500" dirty="0"/>
          </a:p>
        </p:txBody>
      </p:sp>
      <p:pic>
        <p:nvPicPr>
          <p:cNvPr id="7" name="Image 0" descr="preencoded.png">    </p:cNvPr>
          <p:cNvPicPr>
            <a:picLocks noChangeAspect="1"/>
          </p:cNvPicPr>
          <p:nvPr/>
        </p:nvPicPr>
        <p:blipFill>
          <a:blip r:embed="rId2"/>
          <a:stretch>
            <a:fillRect/>
          </a:stretch>
        </p:blipFill>
        <p:spPr>
          <a:xfrm>
            <a:off x="7132320" y="1260158"/>
            <a:ext cx="1371600" cy="411480"/>
          </a:xfrm>
          <a:prstGeom prst="rect">
            <a:avLst/>
          </a:prstGeom>
        </p:spPr>
      </p:pic>
      <p:pic>
        <p:nvPicPr>
          <p:cNvPr id="8" name="Image 1" descr="preencoded.png">    </p:cNvPr>
          <p:cNvPicPr>
            <a:picLocks noChangeAspect="1"/>
          </p:cNvPicPr>
          <p:nvPr/>
        </p:nvPicPr>
        <p:blipFill>
          <a:blip r:embed="rId3"/>
          <a:stretch>
            <a:fillRect/>
          </a:stretch>
        </p:blipFill>
        <p:spPr>
          <a:xfrm>
            <a:off x="7132320" y="2134553"/>
            <a:ext cx="1371600" cy="411480"/>
          </a:xfrm>
          <a:prstGeom prst="rect">
            <a:avLst/>
          </a:prstGeom>
        </p:spPr>
      </p:pic>
      <p:pic>
        <p:nvPicPr>
          <p:cNvPr id="9" name="Image 2" descr="preencoded.png">    </p:cNvPr>
          <p:cNvPicPr>
            <a:picLocks noChangeAspect="1"/>
          </p:cNvPicPr>
          <p:nvPr/>
        </p:nvPicPr>
        <p:blipFill>
          <a:blip r:embed="rId4"/>
          <a:stretch>
            <a:fillRect/>
          </a:stretch>
        </p:blipFill>
        <p:spPr>
          <a:xfrm>
            <a:off x="7132320" y="3008948"/>
            <a:ext cx="1371600" cy="411480"/>
          </a:xfrm>
          <a:prstGeom prst="rect">
            <a:avLst/>
          </a:prstGeom>
        </p:spPr>
      </p:pic>
      <p:pic>
        <p:nvPicPr>
          <p:cNvPr id="10" name="Image 3" descr="preencoded.png">    </p:cNvPr>
          <p:cNvPicPr>
            <a:picLocks noChangeAspect="1"/>
          </p:cNvPicPr>
          <p:nvPr/>
        </p:nvPicPr>
        <p:blipFill>
          <a:blip r:embed="rId5"/>
          <a:stretch>
            <a:fillRect/>
          </a:stretch>
        </p:blipFill>
        <p:spPr>
          <a:xfrm>
            <a:off x="7132320" y="3883343"/>
            <a:ext cx="1371600" cy="411480"/>
          </a:xfrm>
          <a:prstGeom prst="rect">
            <a:avLst/>
          </a:prstGeom>
        </p:spPr>
      </p:pic>
      <p:sp>
        <p:nvSpPr>
          <p:cNvPr id="11" name="Text 5"/>
          <p:cNvSpPr/>
          <p:nvPr/>
        </p:nvSpPr>
        <p:spPr>
          <a:xfrm>
            <a:off x="7132320" y="1260158"/>
            <a:ext cx="1371600" cy="411480"/>
          </a:xfrm>
          <a:prstGeom prst="rect">
            <a:avLst/>
          </a:prstGeom>
          <a:noFill/>
          <a:ln/>
        </p:spPr>
        <p:txBody>
          <a:bodyPr wrap="square" rtlCol="0" anchor="ctr"/>
          <a:lstStyle/>
          <a:p>
            <a:pPr algn="ctr" indent="0" marL="0">
              <a:buNone/>
            </a:pPr>
            <a:r>
              <a:rPr lang="en-US" sz="1500" b="1" dirty="0">
                <a:solidFill>
                  <a:srgbClr val="000000"/>
                </a:solidFill>
                <a:latin typeface="Plus Jakarta Sans" pitchFamily="34" charset="0"/>
                <a:ea typeface="Plus Jakarta Sans" pitchFamily="34" charset="-122"/>
                <a:cs typeface="Plus Jakarta Sans" pitchFamily="34" charset="-120"/>
              </a:rPr>
              <a:t>1866</a:t>
            </a:r>
            <a:endParaRPr lang="en-US" sz="1500" dirty="0"/>
          </a:p>
        </p:txBody>
      </p:sp>
      <p:sp>
        <p:nvSpPr>
          <p:cNvPr id="12" name="Text 6"/>
          <p:cNvSpPr/>
          <p:nvPr/>
        </p:nvSpPr>
        <p:spPr>
          <a:xfrm>
            <a:off x="7132320" y="2134553"/>
            <a:ext cx="1371600" cy="411480"/>
          </a:xfrm>
          <a:prstGeom prst="rect">
            <a:avLst/>
          </a:prstGeom>
          <a:noFill/>
          <a:ln/>
        </p:spPr>
        <p:txBody>
          <a:bodyPr wrap="square" rtlCol="0" anchor="ctr"/>
          <a:lstStyle/>
          <a:p>
            <a:pPr algn="ctr" indent="0" marL="0">
              <a:buNone/>
            </a:pPr>
            <a:r>
              <a:rPr lang="en-US" sz="1500" b="1" dirty="0">
                <a:solidFill>
                  <a:srgbClr val="000000"/>
                </a:solidFill>
                <a:latin typeface="Plus Jakarta Sans" pitchFamily="34" charset="0"/>
                <a:ea typeface="Plus Jakarta Sans" pitchFamily="34" charset="-122"/>
                <a:cs typeface="Plus Jakarta Sans" pitchFamily="34" charset="-120"/>
              </a:rPr>
              <a:t>174k m²</a:t>
            </a:r>
            <a:endParaRPr lang="en-US" sz="1500" dirty="0"/>
          </a:p>
        </p:txBody>
      </p:sp>
      <p:sp>
        <p:nvSpPr>
          <p:cNvPr id="13" name="Text 7"/>
          <p:cNvSpPr/>
          <p:nvPr/>
        </p:nvSpPr>
        <p:spPr>
          <a:xfrm>
            <a:off x="7132320" y="3008948"/>
            <a:ext cx="1371600" cy="411480"/>
          </a:xfrm>
          <a:prstGeom prst="rect">
            <a:avLst/>
          </a:prstGeom>
          <a:noFill/>
          <a:ln/>
        </p:spPr>
        <p:txBody>
          <a:bodyPr wrap="square" rtlCol="0" anchor="ctr"/>
          <a:lstStyle/>
          <a:p>
            <a:pPr algn="ctr" indent="0" marL="0">
              <a:buNone/>
            </a:pPr>
            <a:r>
              <a:rPr lang="en-US" sz="1500" b="1" dirty="0">
                <a:solidFill>
                  <a:srgbClr val="000000"/>
                </a:solidFill>
                <a:latin typeface="Plus Jakarta Sans" pitchFamily="34" charset="0"/>
                <a:ea typeface="Plus Jakarta Sans" pitchFamily="34" charset="-122"/>
                <a:cs typeface="Plus Jakarta Sans" pitchFamily="34" charset="-120"/>
              </a:rPr>
              <a:t>5</a:t>
            </a:r>
            <a:endParaRPr lang="en-US" sz="1500" dirty="0"/>
          </a:p>
        </p:txBody>
      </p:sp>
      <p:sp>
        <p:nvSpPr>
          <p:cNvPr id="14" name="Text 8"/>
          <p:cNvSpPr/>
          <p:nvPr/>
        </p:nvSpPr>
        <p:spPr>
          <a:xfrm>
            <a:off x="7132320" y="3883343"/>
            <a:ext cx="1371600" cy="411480"/>
          </a:xfrm>
          <a:prstGeom prst="rect">
            <a:avLst/>
          </a:prstGeom>
          <a:noFill/>
          <a:ln/>
        </p:spPr>
        <p:txBody>
          <a:bodyPr wrap="square" rtlCol="0" anchor="ctr"/>
          <a:lstStyle/>
          <a:p>
            <a:pPr algn="ctr" indent="0" marL="0">
              <a:buNone/>
            </a:pPr>
            <a:r>
              <a:rPr lang="en-US" sz="1500" b="1" dirty="0">
                <a:solidFill>
                  <a:srgbClr val="000000"/>
                </a:solidFill>
                <a:latin typeface="Plus Jakarta Sans" pitchFamily="34" charset="0"/>
                <a:ea typeface="Plus Jakarta Sans" pitchFamily="34" charset="-122"/>
                <a:cs typeface="Plus Jakarta Sans" pitchFamily="34" charset="-120"/>
              </a:rPr>
              <a:t>250k+</a:t>
            </a:r>
            <a:endParaRPr lang="en-US" sz="15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2025-04-25T00:16:44Z</dcterms:created>
  <dcterms:modified xsi:type="dcterms:W3CDTF">2025-04-25T00:16:44Z</dcterms:modified>
</cp:coreProperties>
</file>