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slideMasters/slideMaster13.xml" ContentType="application/vnd.openxmlformats-officedocument.presentationml.slideMaster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notesMasterIdLst>
    <p:notesMasterId r:id="rId15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1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3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-1.png"/><Relationship Id="rId2" Type="http://schemas.openxmlformats.org/officeDocument/2006/relationships/image" Target="../media/image-1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0-image-1.png"/><Relationship Id="rId2" Type="http://schemas.openxmlformats.org/officeDocument/2006/relationships/image" Target="../media/image-10-2.png"/><Relationship Id="rId3" Type="http://schemas.openxmlformats.org/officeDocument/2006/relationships/image" Target="../media/image-10-3.png"/><Relationship Id="rId4" Type="http://schemas.openxmlformats.org/officeDocument/2006/relationships/image" Target="../media/image-10-4.png"/><Relationship Id="rId5" Type="http://schemas.openxmlformats.org/officeDocument/2006/relationships/image" Target="../media/image-10-5.png"/><Relationship Id="rId6" Type="http://schemas.openxmlformats.org/officeDocument/2006/relationships/slideLayout" Target="../slideLayouts/slideLayout2.xml"/><Relationship Id="rId7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1-image-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2-image-1.png"/><Relationship Id="rId2" Type="http://schemas.openxmlformats.org/officeDocument/2006/relationships/image" Target="../media/image-12-2.png"/><Relationship Id="rId3" Type="http://schemas.openxmlformats.org/officeDocument/2006/relationships/image" Target="../media/image-12-3.png"/><Relationship Id="rId4" Type="http://schemas.openxmlformats.org/officeDocument/2006/relationships/image" Target="../media/image-12-4.png"/><Relationship Id="rId5" Type="http://schemas.openxmlformats.org/officeDocument/2006/relationships/image" Target="../media/image-12-5.png"/><Relationship Id="rId6" Type="http://schemas.openxmlformats.org/officeDocument/2006/relationships/slideLayout" Target="../slideLayouts/slideLayout2.xml"/><Relationship Id="rId7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3-image-1.png"/><Relationship Id="rId2" Type="http://schemas.openxmlformats.org/officeDocument/2006/relationships/image" Target="../media/image-13-2.png"/><Relationship Id="rId3" Type="http://schemas.openxmlformats.org/officeDocument/2006/relationships/image" Target="../media/image-13-3.png"/><Relationship Id="rId4" Type="http://schemas.openxmlformats.org/officeDocument/2006/relationships/image" Target="../media/image-13-4.png"/><Relationship Id="rId5" Type="http://schemas.openxmlformats.org/officeDocument/2006/relationships/image" Target="../media/image-13-5.png"/><Relationship Id="rId6" Type="http://schemas.openxmlformats.org/officeDocument/2006/relationships/slideLayout" Target="../slideLayouts/slideLayout2.xml"/><Relationship Id="rId7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2-1.png"/><Relationship Id="rId2" Type="http://schemas.openxmlformats.org/officeDocument/2006/relationships/image" Target="../media/image-2-2.png"/><Relationship Id="rId3" Type="http://schemas.openxmlformats.org/officeDocument/2006/relationships/image" Target="../media/image-2-3.png"/><Relationship Id="rId4" Type="http://schemas.openxmlformats.org/officeDocument/2006/relationships/image" Target="../media/image-2-4.png"/><Relationship Id="rId5" Type="http://schemas.openxmlformats.org/officeDocument/2006/relationships/image" Target="../media/image-2-5.png"/><Relationship Id="rId6" Type="http://schemas.openxmlformats.org/officeDocument/2006/relationships/image" Target="../media/image-2-6.png"/><Relationship Id="rId7" Type="http://schemas.openxmlformats.org/officeDocument/2006/relationships/image" Target="../media/image-2-7.png"/><Relationship Id="rId8" Type="http://schemas.openxmlformats.org/officeDocument/2006/relationships/image" Target="../media/image-2-8.png"/><Relationship Id="rId9" Type="http://schemas.openxmlformats.org/officeDocument/2006/relationships/image" Target="../media/image-2-9.png"/><Relationship Id="rId10" Type="http://schemas.openxmlformats.org/officeDocument/2006/relationships/slideLayout" Target="../slideLayouts/slideLayout1.xml"/><Relationship Id="rId11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-3-1.png"/><Relationship Id="rId2" Type="http://schemas.openxmlformats.org/officeDocument/2006/relationships/image" Target="../media/image-3-2.png"/><Relationship Id="rId3" Type="http://schemas.openxmlformats.org/officeDocument/2006/relationships/image" Target="../media/image-3-3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image" Target="../media/image-4-2.png"/><Relationship Id="rId3" Type="http://schemas.openxmlformats.org/officeDocument/2006/relationships/image" Target="../media/image-4-3.png"/><Relationship Id="rId4" Type="http://schemas.openxmlformats.org/officeDocument/2006/relationships/image" Target="../media/image-4-4.png"/><Relationship Id="rId5" Type="http://schemas.openxmlformats.org/officeDocument/2006/relationships/image" Target="../media/image-4-5.png"/><Relationship Id="rId6" Type="http://schemas.openxmlformats.org/officeDocument/2006/relationships/slideLayout" Target="../slideLayouts/slideLayout2.xml"/><Relationship Id="rId7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image" Target="../media/image-5-2.png"/><Relationship Id="rId3" Type="http://schemas.openxmlformats.org/officeDocument/2006/relationships/image" Target="../media/image-5-3.png"/><Relationship Id="rId4" Type="http://schemas.openxmlformats.org/officeDocument/2006/relationships/image" Target="../media/image-5-4.png"/><Relationship Id="rId5" Type="http://schemas.openxmlformats.org/officeDocument/2006/relationships/image" Target="../media/image-5-5.png"/><Relationship Id="rId6" Type="http://schemas.openxmlformats.org/officeDocument/2006/relationships/slideLayout" Target="../slideLayouts/slideLayout2.xml"/><Relationship Id="rId7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image" Target="../media/image-6-2.png"/><Relationship Id="rId3" Type="http://schemas.openxmlformats.org/officeDocument/2006/relationships/image" Target="../media/image-6-3.png"/><Relationship Id="rId4" Type="http://schemas.openxmlformats.org/officeDocument/2006/relationships/image" Target="../media/image-6-4.png"/><Relationship Id="rId5" Type="http://schemas.openxmlformats.org/officeDocument/2006/relationships/image" Target="../media/image-6-5.png"/><Relationship Id="rId6" Type="http://schemas.openxmlformats.org/officeDocument/2006/relationships/slideLayout" Target="../slideLayouts/slideLayout2.xml"/><Relationship Id="rId7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png"/><Relationship Id="rId2" Type="http://schemas.openxmlformats.org/officeDocument/2006/relationships/image" Target="../media/image-7-2.jpe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Slide-8-image-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Slide-9-image-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3657600" y="1543050"/>
            <a:ext cx="18288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ctr"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May 2025</a:t>
            </a:r>
            <a:endParaRPr lang="en-US" sz="1100" dirty="0"/>
          </a:p>
        </p:txBody>
      </p:sp>
      <p:pic>
        <p:nvPicPr>
          <p:cNvPr id="4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800225"/>
            <a:ext cx="5486400" cy="1028700"/>
          </a:xfrm>
          <a:prstGeom prst="rect">
            <a:avLst/>
          </a:prstGeom>
        </p:spPr>
      </p:pic>
      <p:sp>
        <p:nvSpPr>
          <p:cNvPr id="5" name="Text 1"/>
          <p:cNvSpPr/>
          <p:nvPr/>
        </p:nvSpPr>
        <p:spPr>
          <a:xfrm>
            <a:off x="1828800" y="1800225"/>
            <a:ext cx="5486400" cy="10287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Elevating Pharmacy Excellence: Quality Assurance &amp; Development</a:t>
            </a:r>
            <a:endParaRPr lang="en-US" sz="2400" dirty="0"/>
          </a:p>
        </p:txBody>
      </p:sp>
      <p:sp>
        <p:nvSpPr>
          <p:cNvPr id="6" name="Text 2"/>
          <p:cNvSpPr/>
          <p:nvPr/>
        </p:nvSpPr>
        <p:spPr>
          <a:xfrm>
            <a:off x="2743200" y="2983230"/>
            <a:ext cx="3657600" cy="5143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Ensuring Patient Safety and Optimal Pharmaceutical Service Delivery</a:t>
            </a:r>
            <a:endParaRPr lang="en-US" sz="11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56578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Pharmacy Service Quality: Measuring Up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548640" y="1337310"/>
            <a:ext cx="502920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 Medium" pitchFamily="34" charset="0"/>
                <a:ea typeface="Plus Jakarta Sans Medium" pitchFamily="34" charset="-122"/>
                <a:cs typeface="Plus Jakarta Sans Medium" pitchFamily="34" charset="-120"/>
              </a:rPr>
              <a:t>Audit Accuracy</a:t>
            </a:r>
            <a:endParaRPr lang="en-US" sz="1500" dirty="0"/>
          </a:p>
        </p:txBody>
      </p:sp>
      <p:sp>
        <p:nvSpPr>
          <p:cNvPr id="4" name="Text 2"/>
          <p:cNvSpPr/>
          <p:nvPr/>
        </p:nvSpPr>
        <p:spPr>
          <a:xfrm>
            <a:off x="548640" y="2211705"/>
            <a:ext cx="502920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 Medium" pitchFamily="34" charset="0"/>
                <a:ea typeface="Plus Jakarta Sans Medium" pitchFamily="34" charset="-122"/>
                <a:cs typeface="Plus Jakarta Sans Medium" pitchFamily="34" charset="-120"/>
              </a:rPr>
              <a:t>Review Timeliness</a:t>
            </a:r>
            <a:endParaRPr lang="en-US" sz="1500" dirty="0"/>
          </a:p>
        </p:txBody>
      </p:sp>
      <p:sp>
        <p:nvSpPr>
          <p:cNvPr id="5" name="Text 3"/>
          <p:cNvSpPr/>
          <p:nvPr/>
        </p:nvSpPr>
        <p:spPr>
          <a:xfrm>
            <a:off x="548640" y="3086100"/>
            <a:ext cx="502920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 Medium" pitchFamily="34" charset="0"/>
                <a:ea typeface="Plus Jakarta Sans Medium" pitchFamily="34" charset="-122"/>
                <a:cs typeface="Plus Jakarta Sans Medium" pitchFamily="34" charset="-120"/>
              </a:rPr>
              <a:t>Observation Score</a:t>
            </a:r>
            <a:endParaRPr lang="en-US" sz="1500" dirty="0"/>
          </a:p>
        </p:txBody>
      </p:sp>
      <p:sp>
        <p:nvSpPr>
          <p:cNvPr id="6" name="Text 4"/>
          <p:cNvSpPr/>
          <p:nvPr/>
        </p:nvSpPr>
        <p:spPr>
          <a:xfrm>
            <a:off x="548640" y="3960495"/>
            <a:ext cx="502920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 Medium" pitchFamily="34" charset="0"/>
                <a:ea typeface="Plus Jakarta Sans Medium" pitchFamily="34" charset="-122"/>
                <a:cs typeface="Plus Jakarta Sans Medium" pitchFamily="34" charset="-120"/>
              </a:rPr>
              <a:t>Survey Satisfaction</a:t>
            </a:r>
            <a:endParaRPr lang="en-US" sz="15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320" y="1260158"/>
            <a:ext cx="1371600" cy="411480"/>
          </a:xfrm>
          <a:prstGeom prst="rect">
            <a:avLst/>
          </a:prstGeom>
        </p:spPr>
      </p:pic>
      <p:pic>
        <p:nvPicPr>
          <p:cNvPr id="8" name="Image 1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2320" y="2134553"/>
            <a:ext cx="1371600" cy="411480"/>
          </a:xfrm>
          <a:prstGeom prst="rect">
            <a:avLst/>
          </a:prstGeom>
        </p:spPr>
      </p:pic>
      <p:pic>
        <p:nvPicPr>
          <p:cNvPr id="9" name="Image 2" descr="preencoded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2320" y="3008948"/>
            <a:ext cx="1371600" cy="411480"/>
          </a:xfrm>
          <a:prstGeom prst="rect">
            <a:avLst/>
          </a:prstGeom>
        </p:spPr>
      </p:pic>
      <p:pic>
        <p:nvPicPr>
          <p:cNvPr id="10" name="Image 3" descr="preencoded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2320" y="3883343"/>
            <a:ext cx="1371600" cy="411480"/>
          </a:xfrm>
          <a:prstGeom prst="rect">
            <a:avLst/>
          </a:prstGeom>
        </p:spPr>
      </p:pic>
      <p:sp>
        <p:nvSpPr>
          <p:cNvPr id="11" name="Text 5"/>
          <p:cNvSpPr/>
          <p:nvPr/>
        </p:nvSpPr>
        <p:spPr>
          <a:xfrm>
            <a:off x="7132320" y="1260158"/>
            <a:ext cx="1371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98%</a:t>
            </a:r>
            <a:endParaRPr lang="en-US" sz="1500" dirty="0"/>
          </a:p>
        </p:txBody>
      </p:sp>
      <p:sp>
        <p:nvSpPr>
          <p:cNvPr id="12" name="Text 6"/>
          <p:cNvSpPr/>
          <p:nvPr/>
        </p:nvSpPr>
        <p:spPr>
          <a:xfrm>
            <a:off x="7132320" y="2134553"/>
            <a:ext cx="1371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1.5 days</a:t>
            </a:r>
            <a:endParaRPr lang="en-US" sz="1500" dirty="0"/>
          </a:p>
        </p:txBody>
      </p:sp>
      <p:sp>
        <p:nvSpPr>
          <p:cNvPr id="13" name="Text 7"/>
          <p:cNvSpPr/>
          <p:nvPr/>
        </p:nvSpPr>
        <p:spPr>
          <a:xfrm>
            <a:off x="7132320" y="3008948"/>
            <a:ext cx="1371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4.7/5</a:t>
            </a:r>
            <a:endParaRPr lang="en-US" sz="1500" dirty="0"/>
          </a:p>
        </p:txBody>
      </p:sp>
      <p:sp>
        <p:nvSpPr>
          <p:cNvPr id="14" name="Text 8"/>
          <p:cNvSpPr/>
          <p:nvPr/>
        </p:nvSpPr>
        <p:spPr>
          <a:xfrm>
            <a:off x="7132320" y="3883343"/>
            <a:ext cx="1371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85%</a:t>
            </a:r>
            <a:endParaRPr lang="en-US" sz="15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Performance Audit Overview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7772400" cy="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An audit is a systematic evaluation comparing performance against established standards and expectations, ensuring accountability.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Audits concentrate on evaluating actual performance, identifying areas of strength and opportunities for improvement comprehensively.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core of an audit is a direct comparison of observed performance against predefined benchmarks and accepted industry standards.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Audits strive for objective and unbiased analysis, relying on verifiable data and evidence for reliable assessments.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40080" y="668655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Process Evaluation Review</a:t>
            </a:r>
            <a:endParaRPr lang="en-US" sz="2300" dirty="0"/>
          </a:p>
        </p:txBody>
      </p:sp>
      <p:pic>
        <p:nvPicPr>
          <p:cNvPr id="3" name="Image 0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440180"/>
            <a:ext cx="3657600" cy="1285875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59448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1.Definition</a:t>
            </a:r>
            <a:endParaRPr lang="en-US" sz="1500" dirty="0"/>
          </a:p>
        </p:txBody>
      </p:sp>
      <p:sp>
        <p:nvSpPr>
          <p:cNvPr id="5" name="Text 2"/>
          <p:cNvSpPr/>
          <p:nvPr/>
        </p:nvSpPr>
        <p:spPr>
          <a:xfrm>
            <a:off x="822960" y="2057400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 review assesses process implementation, focusing on how it works rather than benchmark comparisons.</a:t>
            </a:r>
            <a:endParaRPr lang="en-US" sz="900" dirty="0"/>
          </a:p>
        </p:txBody>
      </p:sp>
      <p:pic>
        <p:nvPicPr>
          <p:cNvPr id="6" name="Image 1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440180"/>
            <a:ext cx="3657600" cy="1285875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663440" y="159448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2.Process Focus</a:t>
            </a:r>
            <a:endParaRPr lang="en-US" sz="1500" dirty="0"/>
          </a:p>
        </p:txBody>
      </p:sp>
      <p:sp>
        <p:nvSpPr>
          <p:cNvPr id="8" name="Text 4"/>
          <p:cNvSpPr/>
          <p:nvPr/>
        </p:nvSpPr>
        <p:spPr>
          <a:xfrm>
            <a:off x="4663440" y="2057400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Evaluation centers on the process itself, examining its steps, inputs, and outputs in detail.</a:t>
            </a:r>
            <a:endParaRPr lang="en-US" sz="900" dirty="0"/>
          </a:p>
        </p:txBody>
      </p:sp>
      <p:pic>
        <p:nvPicPr>
          <p:cNvPr id="9" name="Image 2" descr="preencoded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" y="3086100"/>
            <a:ext cx="3657600" cy="1285875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324040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3.No Standards</a:t>
            </a:r>
            <a:endParaRPr lang="en-US" sz="1500" dirty="0"/>
          </a:p>
        </p:txBody>
      </p:sp>
      <p:sp>
        <p:nvSpPr>
          <p:cNvPr id="11" name="Text 6"/>
          <p:cNvSpPr/>
          <p:nvPr/>
        </p:nvSpPr>
        <p:spPr>
          <a:xfrm>
            <a:off x="822960" y="3651885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Unlike audits, reviews don't directly measure against specific, predefined industry or organizational standards.</a:t>
            </a:r>
            <a:endParaRPr lang="en-US" sz="900" dirty="0"/>
          </a:p>
        </p:txBody>
      </p:sp>
      <p:pic>
        <p:nvPicPr>
          <p:cNvPr id="12" name="Image 3" descr="preencoded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3086100"/>
            <a:ext cx="3657600" cy="1285875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663440" y="324040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4.Implementation Check</a:t>
            </a:r>
            <a:endParaRPr lang="en-US" sz="1500" dirty="0"/>
          </a:p>
        </p:txBody>
      </p:sp>
      <p:sp>
        <p:nvSpPr>
          <p:cNvPr id="14" name="Text 8"/>
          <p:cNvSpPr/>
          <p:nvPr/>
        </p:nvSpPr>
        <p:spPr>
          <a:xfrm>
            <a:off x="4663440" y="3651885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Reviews check if the process is implemented as intended, identifying deviations and areas for improvement.</a:t>
            </a:r>
            <a:endParaRPr lang="en-US" sz="9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40080" y="668655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Understanding Observation</a:t>
            </a:r>
            <a:endParaRPr lang="en-US" sz="2300" dirty="0"/>
          </a:p>
        </p:txBody>
      </p:sp>
      <p:pic>
        <p:nvPicPr>
          <p:cNvPr id="3" name="Image 0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440180"/>
            <a:ext cx="3657600" cy="1285875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59448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1.Key Objectives</a:t>
            </a:r>
            <a:endParaRPr lang="en-US" sz="1500" dirty="0"/>
          </a:p>
        </p:txBody>
      </p:sp>
      <p:sp>
        <p:nvSpPr>
          <p:cNvPr id="5" name="Text 2"/>
          <p:cNvSpPr/>
          <p:nvPr/>
        </p:nvSpPr>
        <p:spPr>
          <a:xfrm>
            <a:off x="822960" y="2057400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Monitoring vital goals allows for strategic adjustments, ensuring project success and minimizing potential setbacks.</a:t>
            </a:r>
            <a:endParaRPr lang="en-US" sz="900" dirty="0"/>
          </a:p>
        </p:txBody>
      </p:sp>
      <p:pic>
        <p:nvPicPr>
          <p:cNvPr id="6" name="Image 1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440180"/>
            <a:ext cx="3657600" cy="1285875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663440" y="159448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2.Observation Defined</a:t>
            </a:r>
            <a:endParaRPr lang="en-US" sz="1500" dirty="0"/>
          </a:p>
        </p:txBody>
      </p:sp>
      <p:sp>
        <p:nvSpPr>
          <p:cNvPr id="8" name="Text 4"/>
          <p:cNvSpPr/>
          <p:nvPr/>
        </p:nvSpPr>
        <p:spPr>
          <a:xfrm>
            <a:off x="4663440" y="2057400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Observation is the focused monitoring of an object or process to gather relevant data for analysis.</a:t>
            </a:r>
            <a:endParaRPr lang="en-US" sz="900" dirty="0"/>
          </a:p>
        </p:txBody>
      </p:sp>
      <p:pic>
        <p:nvPicPr>
          <p:cNvPr id="9" name="Image 2" descr="preencoded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" y="3086100"/>
            <a:ext cx="3657600" cy="1285875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324040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3.Monitoring Based</a:t>
            </a:r>
            <a:endParaRPr lang="en-US" sz="1500" dirty="0"/>
          </a:p>
        </p:txBody>
      </p:sp>
      <p:sp>
        <p:nvSpPr>
          <p:cNvPr id="11" name="Text 6"/>
          <p:cNvSpPr/>
          <p:nvPr/>
        </p:nvSpPr>
        <p:spPr>
          <a:xfrm>
            <a:off x="822960" y="3651885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Emphasizing monitoring provides proactive insights, improving decision-making and promoting continuous improvement initiatives.</a:t>
            </a:r>
            <a:endParaRPr lang="en-US" sz="900" dirty="0"/>
          </a:p>
        </p:txBody>
      </p:sp>
      <p:pic>
        <p:nvPicPr>
          <p:cNvPr id="12" name="Image 3" descr="preencoded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3086100"/>
            <a:ext cx="3657600" cy="1285875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663440" y="324040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4.Object Focus</a:t>
            </a:r>
            <a:endParaRPr lang="en-US" sz="1500" dirty="0"/>
          </a:p>
        </p:txBody>
      </p:sp>
      <p:sp>
        <p:nvSpPr>
          <p:cNvPr id="14" name="Text 8"/>
          <p:cNvSpPr/>
          <p:nvPr/>
        </p:nvSpPr>
        <p:spPr>
          <a:xfrm>
            <a:off x="4663440" y="3651885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Clearly defining the 'object' of observation ensures targeted data collection and relevant analysis of collected information.</a:t>
            </a:r>
            <a:endParaRPr lang="en-US" sz="9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76072" y="668655"/>
            <a:ext cx="768096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Table of Contents</a:t>
            </a:r>
            <a:endParaRPr lang="en-US" sz="2300" dirty="0"/>
          </a:p>
        </p:txBody>
      </p:sp>
      <p:pic>
        <p:nvPicPr>
          <p:cNvPr id="4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285875"/>
            <a:ext cx="3474720" cy="51435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640080" y="1388745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6" name="Text 2"/>
          <p:cNvSpPr/>
          <p:nvPr/>
        </p:nvSpPr>
        <p:spPr>
          <a:xfrm>
            <a:off x="576072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</a:t>
            </a:r>
            <a:endParaRPr lang="en-US" sz="1400" dirty="0"/>
          </a:p>
        </p:txBody>
      </p:sp>
      <p:sp>
        <p:nvSpPr>
          <p:cNvPr id="7" name="Text 3"/>
          <p:cNvSpPr/>
          <p:nvPr/>
        </p:nvSpPr>
        <p:spPr>
          <a:xfrm>
            <a:off x="109728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Quality Pharmacy: Assured Excellence</a:t>
            </a:r>
            <a:endParaRPr lang="en-US" sz="1400" dirty="0"/>
          </a:p>
        </p:txBody>
      </p:sp>
      <p:pic>
        <p:nvPicPr>
          <p:cNvPr id="8" name="Image 2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2057400"/>
            <a:ext cx="3474720" cy="514350"/>
          </a:xfrm>
          <a:prstGeom prst="rect">
            <a:avLst/>
          </a:prstGeom>
        </p:spPr>
      </p:pic>
      <p:sp>
        <p:nvSpPr>
          <p:cNvPr id="9" name="Shape 4"/>
          <p:cNvSpPr/>
          <p:nvPr/>
        </p:nvSpPr>
        <p:spPr>
          <a:xfrm>
            <a:off x="640080" y="2160270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10" name="Text 5"/>
          <p:cNvSpPr/>
          <p:nvPr/>
        </p:nvSpPr>
        <p:spPr>
          <a:xfrm>
            <a:off x="576072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2</a:t>
            </a:r>
            <a:endParaRPr lang="en-US" sz="1400" dirty="0"/>
          </a:p>
        </p:txBody>
      </p:sp>
      <p:sp>
        <p:nvSpPr>
          <p:cNvPr id="11" name="Text 6"/>
          <p:cNvSpPr/>
          <p:nvPr/>
        </p:nvSpPr>
        <p:spPr>
          <a:xfrm>
            <a:off x="109728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Team Dynamics: Group 5</a:t>
            </a:r>
            <a:endParaRPr lang="en-US" sz="1400" dirty="0"/>
          </a:p>
        </p:txBody>
      </p:sp>
      <p:pic>
        <p:nvPicPr>
          <p:cNvPr id="12" name="Image 3" descr="preencoded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" y="2828925"/>
            <a:ext cx="3474720" cy="514350"/>
          </a:xfrm>
          <a:prstGeom prst="rect">
            <a:avLst/>
          </a:prstGeom>
        </p:spPr>
      </p:pic>
      <p:sp>
        <p:nvSpPr>
          <p:cNvPr id="13" name="Shape 7"/>
          <p:cNvSpPr/>
          <p:nvPr/>
        </p:nvSpPr>
        <p:spPr>
          <a:xfrm>
            <a:off x="640080" y="2931795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14" name="Text 8"/>
          <p:cNvSpPr/>
          <p:nvPr/>
        </p:nvSpPr>
        <p:spPr>
          <a:xfrm>
            <a:off x="576072" y="288036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3</a:t>
            </a:r>
            <a:endParaRPr lang="en-US" sz="1400" dirty="0"/>
          </a:p>
        </p:txBody>
      </p:sp>
      <p:sp>
        <p:nvSpPr>
          <p:cNvPr id="15" name="Text 9"/>
          <p:cNvSpPr/>
          <p:nvPr/>
        </p:nvSpPr>
        <p:spPr>
          <a:xfrm>
            <a:off x="1097280" y="288036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Meeting Patient Needs: The Quality Core</a:t>
            </a:r>
            <a:endParaRPr lang="en-US" sz="1400" dirty="0"/>
          </a:p>
        </p:txBody>
      </p:sp>
      <p:pic>
        <p:nvPicPr>
          <p:cNvPr id="16" name="Image 4" descr="preencoded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1520" y="3600450"/>
            <a:ext cx="3474720" cy="514350"/>
          </a:xfrm>
          <a:prstGeom prst="rect">
            <a:avLst/>
          </a:prstGeom>
        </p:spPr>
      </p:pic>
      <p:sp>
        <p:nvSpPr>
          <p:cNvPr id="17" name="Shape 10"/>
          <p:cNvSpPr/>
          <p:nvPr/>
        </p:nvSpPr>
        <p:spPr>
          <a:xfrm>
            <a:off x="640080" y="3703320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18" name="Text 11"/>
          <p:cNvSpPr/>
          <p:nvPr/>
        </p:nvSpPr>
        <p:spPr>
          <a:xfrm>
            <a:off x="576072" y="365188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4</a:t>
            </a:r>
            <a:endParaRPr lang="en-US" sz="1400" dirty="0"/>
          </a:p>
        </p:txBody>
      </p:sp>
      <p:sp>
        <p:nvSpPr>
          <p:cNvPr id="19" name="Text 12"/>
          <p:cNvSpPr/>
          <p:nvPr/>
        </p:nvSpPr>
        <p:spPr>
          <a:xfrm>
            <a:off x="1097280" y="365188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Pharmacy Practice: Staying Legal</a:t>
            </a:r>
            <a:endParaRPr lang="en-US" sz="1400" dirty="0"/>
          </a:p>
        </p:txBody>
      </p:sp>
      <p:pic>
        <p:nvPicPr>
          <p:cNvPr id="20" name="Image 5" descr="preencoded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29200" y="1285875"/>
            <a:ext cx="3474720" cy="514350"/>
          </a:xfrm>
          <a:prstGeom prst="rect">
            <a:avLst/>
          </a:prstGeom>
        </p:spPr>
      </p:pic>
      <p:sp>
        <p:nvSpPr>
          <p:cNvPr id="21" name="Shape 13"/>
          <p:cNvSpPr/>
          <p:nvPr/>
        </p:nvSpPr>
        <p:spPr>
          <a:xfrm>
            <a:off x="4937760" y="1388745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22" name="Text 14"/>
          <p:cNvSpPr/>
          <p:nvPr/>
        </p:nvSpPr>
        <p:spPr>
          <a:xfrm>
            <a:off x="4892040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5</a:t>
            </a:r>
            <a:endParaRPr lang="en-US" sz="1400" dirty="0"/>
          </a:p>
        </p:txBody>
      </p:sp>
      <p:sp>
        <p:nvSpPr>
          <p:cNvPr id="23" name="Text 15"/>
          <p:cNvSpPr/>
          <p:nvPr/>
        </p:nvSpPr>
        <p:spPr>
          <a:xfrm>
            <a:off x="539496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Pharmacy QA Essentials</a:t>
            </a:r>
            <a:endParaRPr lang="en-US" sz="1400" dirty="0"/>
          </a:p>
        </p:txBody>
      </p:sp>
      <p:pic>
        <p:nvPicPr>
          <p:cNvPr id="24" name="Image 6" descr="preencoded.png">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29200" y="2057400"/>
            <a:ext cx="3474720" cy="514350"/>
          </a:xfrm>
          <a:prstGeom prst="rect">
            <a:avLst/>
          </a:prstGeom>
        </p:spPr>
      </p:pic>
      <p:sp>
        <p:nvSpPr>
          <p:cNvPr id="25" name="Shape 16"/>
          <p:cNvSpPr/>
          <p:nvPr/>
        </p:nvSpPr>
        <p:spPr>
          <a:xfrm>
            <a:off x="4937760" y="2160270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26" name="Text 17"/>
          <p:cNvSpPr/>
          <p:nvPr/>
        </p:nvSpPr>
        <p:spPr>
          <a:xfrm>
            <a:off x="4892040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6</a:t>
            </a:r>
            <a:endParaRPr lang="en-US" sz="1400" dirty="0"/>
          </a:p>
        </p:txBody>
      </p:sp>
      <p:sp>
        <p:nvSpPr>
          <p:cNvPr id="27" name="Text 18"/>
          <p:cNvSpPr/>
          <p:nvPr/>
        </p:nvSpPr>
        <p:spPr>
          <a:xfrm>
            <a:off x="539496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Quality Pharmacy: Key Aspects</a:t>
            </a:r>
            <a:endParaRPr lang="en-US" sz="1400" dirty="0"/>
          </a:p>
        </p:txBody>
      </p:sp>
      <p:pic>
        <p:nvPicPr>
          <p:cNvPr id="28" name="Image 7" descr="preencoded.png">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29200" y="2828925"/>
            <a:ext cx="3474720" cy="514350"/>
          </a:xfrm>
          <a:prstGeom prst="rect">
            <a:avLst/>
          </a:prstGeom>
        </p:spPr>
      </p:pic>
      <p:sp>
        <p:nvSpPr>
          <p:cNvPr id="29" name="Shape 19"/>
          <p:cNvSpPr/>
          <p:nvPr/>
        </p:nvSpPr>
        <p:spPr>
          <a:xfrm>
            <a:off x="4937760" y="2931795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30" name="Text 20"/>
          <p:cNvSpPr/>
          <p:nvPr/>
        </p:nvSpPr>
        <p:spPr>
          <a:xfrm>
            <a:off x="4892040" y="288036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7</a:t>
            </a:r>
            <a:endParaRPr lang="en-US" sz="1400" dirty="0"/>
          </a:p>
        </p:txBody>
      </p:sp>
      <p:sp>
        <p:nvSpPr>
          <p:cNvPr id="31" name="Text 21"/>
          <p:cNvSpPr/>
          <p:nvPr/>
        </p:nvSpPr>
        <p:spPr>
          <a:xfrm>
            <a:off x="5394960" y="288036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Pharmacy Service Quality: Measuring Up</a:t>
            </a:r>
            <a:endParaRPr lang="en-US" sz="1400" dirty="0"/>
          </a:p>
        </p:txBody>
      </p:sp>
      <p:pic>
        <p:nvPicPr>
          <p:cNvPr id="32" name="Image 8" descr="preencoded.png">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29200" y="3600450"/>
            <a:ext cx="3474720" cy="514350"/>
          </a:xfrm>
          <a:prstGeom prst="rect">
            <a:avLst/>
          </a:prstGeom>
        </p:spPr>
      </p:pic>
      <p:sp>
        <p:nvSpPr>
          <p:cNvPr id="33" name="Shape 22"/>
          <p:cNvSpPr/>
          <p:nvPr/>
        </p:nvSpPr>
        <p:spPr>
          <a:xfrm>
            <a:off x="4937760" y="3703320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34" name="Text 23"/>
          <p:cNvSpPr/>
          <p:nvPr/>
        </p:nvSpPr>
        <p:spPr>
          <a:xfrm>
            <a:off x="4892040" y="365188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8</a:t>
            </a:r>
            <a:endParaRPr lang="en-US" sz="1400" dirty="0"/>
          </a:p>
        </p:txBody>
      </p:sp>
      <p:sp>
        <p:nvSpPr>
          <p:cNvPr id="35" name="Text 24"/>
          <p:cNvSpPr/>
          <p:nvPr/>
        </p:nvSpPr>
        <p:spPr>
          <a:xfrm>
            <a:off x="5394960" y="365188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Performance Audit Overview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76072" y="668655"/>
            <a:ext cx="768096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Table of Contents</a:t>
            </a:r>
            <a:endParaRPr lang="en-US" sz="2300" dirty="0"/>
          </a:p>
        </p:txBody>
      </p:sp>
      <p:pic>
        <p:nvPicPr>
          <p:cNvPr id="4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285875"/>
            <a:ext cx="3474720" cy="51435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640080" y="1388745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6" name="Text 2"/>
          <p:cNvSpPr/>
          <p:nvPr/>
        </p:nvSpPr>
        <p:spPr>
          <a:xfrm>
            <a:off x="576072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9</a:t>
            </a:r>
            <a:endParaRPr lang="en-US" sz="1400" dirty="0"/>
          </a:p>
        </p:txBody>
      </p:sp>
      <p:sp>
        <p:nvSpPr>
          <p:cNvPr id="7" name="Text 3"/>
          <p:cNvSpPr/>
          <p:nvPr/>
        </p:nvSpPr>
        <p:spPr>
          <a:xfrm>
            <a:off x="109728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Process Evaluation Review</a:t>
            </a:r>
            <a:endParaRPr lang="en-US" sz="1400" dirty="0"/>
          </a:p>
        </p:txBody>
      </p:sp>
      <p:pic>
        <p:nvPicPr>
          <p:cNvPr id="8" name="Image 2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2057400"/>
            <a:ext cx="3474720" cy="514350"/>
          </a:xfrm>
          <a:prstGeom prst="rect">
            <a:avLst/>
          </a:prstGeom>
        </p:spPr>
      </p:pic>
      <p:sp>
        <p:nvSpPr>
          <p:cNvPr id="9" name="Shape 4"/>
          <p:cNvSpPr/>
          <p:nvPr/>
        </p:nvSpPr>
        <p:spPr>
          <a:xfrm>
            <a:off x="640080" y="2160270"/>
            <a:ext cx="320040" cy="308610"/>
          </a:xfrm>
          <a:prstGeom prst="ellipse">
            <a:avLst/>
          </a:prstGeom>
          <a:solidFill>
            <a:srgbClr val="FFE67F"/>
          </a:solidFill>
          <a:ln w="12700">
            <a:solidFill>
              <a:srgbClr val="000000"/>
            </a:solidFill>
            <a:prstDash val="solid"/>
          </a:ln>
        </p:spPr>
      </p:sp>
      <p:sp>
        <p:nvSpPr>
          <p:cNvPr id="10" name="Text 5"/>
          <p:cNvSpPr/>
          <p:nvPr/>
        </p:nvSpPr>
        <p:spPr>
          <a:xfrm>
            <a:off x="576072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10</a:t>
            </a:r>
            <a:endParaRPr lang="en-US" sz="1400" dirty="0"/>
          </a:p>
        </p:txBody>
      </p:sp>
      <p:sp>
        <p:nvSpPr>
          <p:cNvPr id="11" name="Text 6"/>
          <p:cNvSpPr/>
          <p:nvPr/>
        </p:nvSpPr>
        <p:spPr>
          <a:xfrm>
            <a:off x="109728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Understanding Observation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40080" y="668655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Quality Pharmacy: Assured Excellence</a:t>
            </a:r>
            <a:endParaRPr lang="en-US" sz="2300" dirty="0"/>
          </a:p>
        </p:txBody>
      </p:sp>
      <p:pic>
        <p:nvPicPr>
          <p:cNvPr id="3" name="Image 0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440180"/>
            <a:ext cx="3657600" cy="1285875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59448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1.Service Standards</a:t>
            </a:r>
            <a:endParaRPr lang="en-US" sz="1500" dirty="0"/>
          </a:p>
        </p:txBody>
      </p:sp>
      <p:sp>
        <p:nvSpPr>
          <p:cNvPr id="5" name="Text 2"/>
          <p:cNvSpPr/>
          <p:nvPr/>
        </p:nvSpPr>
        <p:spPr>
          <a:xfrm>
            <a:off x="822960" y="2057400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Defining clear and measurable standards to ensure consistent and high-quality pharmacy services for all patients.</a:t>
            </a:r>
            <a:endParaRPr lang="en-US" sz="900" dirty="0"/>
          </a:p>
        </p:txBody>
      </p:sp>
      <p:pic>
        <p:nvPicPr>
          <p:cNvPr id="6" name="Image 1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440180"/>
            <a:ext cx="3657600" cy="1285875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663440" y="159448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2.Quality Monitoring</a:t>
            </a:r>
            <a:endParaRPr lang="en-US" sz="1500" dirty="0"/>
          </a:p>
        </p:txBody>
      </p:sp>
      <p:sp>
        <p:nvSpPr>
          <p:cNvPr id="8" name="Text 4"/>
          <p:cNvSpPr/>
          <p:nvPr/>
        </p:nvSpPr>
        <p:spPr>
          <a:xfrm>
            <a:off x="4663440" y="2057400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Implementing robust systems for monitoring service quality, identifying areas for improvement, and tracking progress effectively.</a:t>
            </a:r>
            <a:endParaRPr lang="en-US" sz="900" dirty="0"/>
          </a:p>
        </p:txBody>
      </p:sp>
      <p:pic>
        <p:nvPicPr>
          <p:cNvPr id="9" name="Image 2" descr="preencoded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" y="3086100"/>
            <a:ext cx="3657600" cy="1285875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324040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3.Staff Training</a:t>
            </a:r>
            <a:endParaRPr lang="en-US" sz="1500" dirty="0"/>
          </a:p>
        </p:txBody>
      </p:sp>
      <p:sp>
        <p:nvSpPr>
          <p:cNvPr id="11" name="Text 6"/>
          <p:cNvSpPr/>
          <p:nvPr/>
        </p:nvSpPr>
        <p:spPr>
          <a:xfrm>
            <a:off x="822960" y="3651885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Providing comprehensive training and development programs to enhance the skills and knowledge of pharmacy staff continuously.</a:t>
            </a:r>
            <a:endParaRPr lang="en-US" sz="900" dirty="0"/>
          </a:p>
        </p:txBody>
      </p:sp>
      <p:pic>
        <p:nvPicPr>
          <p:cNvPr id="12" name="Image 3" descr="preencoded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3086100"/>
            <a:ext cx="3657600" cy="1285875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663440" y="324040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4.Process Improvement</a:t>
            </a:r>
            <a:endParaRPr lang="en-US" sz="1500" dirty="0"/>
          </a:p>
        </p:txBody>
      </p:sp>
      <p:sp>
        <p:nvSpPr>
          <p:cNvPr id="14" name="Text 8"/>
          <p:cNvSpPr/>
          <p:nvPr/>
        </p:nvSpPr>
        <p:spPr>
          <a:xfrm>
            <a:off x="4663440" y="3651885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Establishing a culture of continuous improvement through regular audits, feedback mechanisms, and innovative solutions in operations.</a:t>
            </a:r>
            <a:endParaRPr lang="en-US" sz="9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40080" y="565785"/>
            <a:ext cx="82296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Team Dynamics: Group 5</a:t>
            </a:r>
            <a:endParaRPr lang="en-US" sz="2300" dirty="0"/>
          </a:p>
        </p:txBody>
      </p:sp>
      <p:pic>
        <p:nvPicPr>
          <p:cNvPr id="3" name="Image 0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440180"/>
            <a:ext cx="3566160" cy="2931795"/>
          </a:xfrm>
          <a:prstGeom prst="rect">
            <a:avLst/>
          </a:prstGeom>
        </p:spPr>
      </p:pic>
      <p:pic>
        <p:nvPicPr>
          <p:cNvPr id="4" name="Image 1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3440" y="1440180"/>
            <a:ext cx="3566160" cy="2931795"/>
          </a:xfrm>
          <a:prstGeom prst="rect">
            <a:avLst/>
          </a:prstGeom>
        </p:spPr>
      </p:pic>
      <p:sp>
        <p:nvSpPr>
          <p:cNvPr id="5" name="Text 1"/>
          <p:cNvSpPr/>
          <p:nvPr/>
        </p:nvSpPr>
        <p:spPr>
          <a:xfrm>
            <a:off x="822960" y="1543050"/>
            <a:ext cx="2743200" cy="488633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Strengths Within</a:t>
            </a:r>
            <a:endParaRPr lang="en-US" sz="1500" dirty="0"/>
          </a:p>
        </p:txBody>
      </p:sp>
      <p:sp>
        <p:nvSpPr>
          <p:cNvPr id="6" name="Shape 2"/>
          <p:cNvSpPr/>
          <p:nvPr/>
        </p:nvSpPr>
        <p:spPr>
          <a:xfrm>
            <a:off x="3749040" y="1568768"/>
            <a:ext cx="365760" cy="360045"/>
          </a:xfrm>
          <a:prstGeom prst="ellipse">
            <a:avLst/>
          </a:prstGeom>
          <a:solidFill>
            <a:srgbClr val="0A9C85"/>
          </a:solidFill>
          <a:ln w="12700">
            <a:solidFill>
              <a:srgbClr val="0A9C85"/>
            </a:solidFill>
            <a:prstDash val="solid"/>
          </a:ln>
        </p:spPr>
      </p:sp>
      <p:pic>
        <p:nvPicPr>
          <p:cNvPr id="7" name="Image 2" descr="preencoded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0480" y="1625346"/>
            <a:ext cx="182880" cy="205740"/>
          </a:xfrm>
          <a:prstGeom prst="rect">
            <a:avLst/>
          </a:prstGeom>
        </p:spPr>
      </p:pic>
      <p:sp>
        <p:nvSpPr>
          <p:cNvPr id="8" name="Text 3"/>
          <p:cNvSpPr/>
          <p:nvPr/>
        </p:nvSpPr>
        <p:spPr>
          <a:xfrm>
            <a:off x="4754880" y="1543050"/>
            <a:ext cx="2743200" cy="488633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Challenges Ahead</a:t>
            </a:r>
            <a:endParaRPr lang="en-US" sz="1500" dirty="0"/>
          </a:p>
        </p:txBody>
      </p:sp>
      <p:sp>
        <p:nvSpPr>
          <p:cNvPr id="9" name="Shape 4"/>
          <p:cNvSpPr/>
          <p:nvPr/>
        </p:nvSpPr>
        <p:spPr>
          <a:xfrm>
            <a:off x="7680960" y="1568768"/>
            <a:ext cx="365760" cy="360045"/>
          </a:xfrm>
          <a:prstGeom prst="ellipse">
            <a:avLst/>
          </a:prstGeom>
          <a:solidFill>
            <a:srgbClr val="DA2828"/>
          </a:solidFill>
          <a:ln w="12700">
            <a:solidFill>
              <a:srgbClr val="DA2828"/>
            </a:solidFill>
            <a:prstDash val="solid"/>
          </a:ln>
        </p:spPr>
      </p:sp>
      <p:pic>
        <p:nvPicPr>
          <p:cNvPr id="10" name="Image 3" descr="preencoded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2400" y="1640777"/>
            <a:ext cx="182880" cy="205740"/>
          </a:xfrm>
          <a:prstGeom prst="rect">
            <a:avLst/>
          </a:prstGeom>
        </p:spPr>
      </p:pic>
      <p:sp>
        <p:nvSpPr>
          <p:cNvPr id="11" name="Text 5"/>
          <p:cNvSpPr/>
          <p:nvPr/>
        </p:nvSpPr>
        <p:spPr>
          <a:xfrm>
            <a:off x="868680" y="2160270"/>
            <a:ext cx="3200400" cy="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Diverse skill sets allow for comprehensive problem-solving, leveraging each member's unique expertise and perspectives effectively for robust solutions.</a:t>
            </a:r>
            <a:endParaRPr lang="en-US" sz="800" dirty="0"/>
          </a:p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Shared workload reduces individual burden, promoting a more sustainable pace and preventing burnout amongst team members with demanding responsibilities.</a:t>
            </a:r>
            <a:endParaRPr lang="en-US" sz="800" dirty="0"/>
          </a:p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Collaborative environment fosters creativity and innovation through brainstorming and open discussion, resulting in unique insights.</a:t>
            </a:r>
            <a:endParaRPr lang="en-US" sz="800" dirty="0"/>
          </a:p>
        </p:txBody>
      </p:sp>
      <p:sp>
        <p:nvSpPr>
          <p:cNvPr id="12" name="Text 6"/>
          <p:cNvSpPr/>
          <p:nvPr/>
        </p:nvSpPr>
        <p:spPr>
          <a:xfrm>
            <a:off x="4800600" y="2160270"/>
            <a:ext cx="3200400" cy="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Potential for conflicting opinions may lead to delays and disagreements, hindering progress if not managed effectively with clear communication.</a:t>
            </a:r>
            <a:endParaRPr lang="en-US" sz="800" dirty="0"/>
          </a:p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Coordination overhead and logistical challenges can slow down decision-making processes, especially with a larger team, if procedures are lacking.</a:t>
            </a:r>
            <a:endParaRPr lang="en-US" sz="800" dirty="0"/>
          </a:p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Risk of social loafing where some members rely on others, potentially creating inequitable workload distribution and resentment within the team dynamic.</a:t>
            </a:r>
            <a:endParaRPr lang="en-US" sz="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40080" y="668655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Meeting Patient Needs: The Quality Core</a:t>
            </a:r>
            <a:endParaRPr lang="en-US" sz="2300" dirty="0"/>
          </a:p>
        </p:txBody>
      </p:sp>
      <p:pic>
        <p:nvPicPr>
          <p:cNvPr id="3" name="Image 0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440180"/>
            <a:ext cx="3657600" cy="1285875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59448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1.Patient Expectations</a:t>
            </a:r>
            <a:endParaRPr lang="en-US" sz="1500" dirty="0"/>
          </a:p>
        </p:txBody>
      </p:sp>
      <p:sp>
        <p:nvSpPr>
          <p:cNvPr id="5" name="Text 2"/>
          <p:cNvSpPr/>
          <p:nvPr/>
        </p:nvSpPr>
        <p:spPr>
          <a:xfrm>
            <a:off x="822960" y="2057400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Understanding what patients anticipate is the cornerstone of delivering truly high-quality healthcare services and experiences.</a:t>
            </a:r>
            <a:endParaRPr lang="en-US" sz="900" dirty="0"/>
          </a:p>
        </p:txBody>
      </p:sp>
      <p:pic>
        <p:nvPicPr>
          <p:cNvPr id="6" name="Image 1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440180"/>
            <a:ext cx="3657600" cy="1285875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663440" y="159448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2.Goods &amp; Services</a:t>
            </a:r>
            <a:endParaRPr lang="en-US" sz="1500" dirty="0"/>
          </a:p>
        </p:txBody>
      </p:sp>
      <p:sp>
        <p:nvSpPr>
          <p:cNvPr id="8" name="Text 4"/>
          <p:cNvSpPr/>
          <p:nvPr/>
        </p:nvSpPr>
        <p:spPr>
          <a:xfrm>
            <a:off x="4663440" y="2057400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Patients rightfully expect healthcare goods and services to effectively address their specific needs and health concerns.</a:t>
            </a:r>
            <a:endParaRPr lang="en-US" sz="900" dirty="0"/>
          </a:p>
        </p:txBody>
      </p:sp>
      <p:pic>
        <p:nvPicPr>
          <p:cNvPr id="9" name="Image 2" descr="preencoded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" y="3086100"/>
            <a:ext cx="3657600" cy="1285875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324040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3.Defining Quality</a:t>
            </a:r>
            <a:endParaRPr lang="en-US" sz="1500" dirty="0"/>
          </a:p>
        </p:txBody>
      </p:sp>
      <p:sp>
        <p:nvSpPr>
          <p:cNvPr id="11" name="Text 6"/>
          <p:cNvSpPr/>
          <p:nvPr/>
        </p:nvSpPr>
        <p:spPr>
          <a:xfrm>
            <a:off x="822960" y="3651885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In healthcare, quality is fundamentally defined by how well we consistently meet and exceed patient expectations.</a:t>
            </a:r>
            <a:endParaRPr lang="en-US" sz="900" dirty="0"/>
          </a:p>
        </p:txBody>
      </p:sp>
      <p:pic>
        <p:nvPicPr>
          <p:cNvPr id="12" name="Image 3" descr="preencoded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3086100"/>
            <a:ext cx="3657600" cy="1285875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663440" y="324040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4.Meeting Needs</a:t>
            </a:r>
            <a:endParaRPr lang="en-US" sz="1500" dirty="0"/>
          </a:p>
        </p:txBody>
      </p:sp>
      <p:sp>
        <p:nvSpPr>
          <p:cNvPr id="14" name="Text 8"/>
          <p:cNvSpPr/>
          <p:nvPr/>
        </p:nvSpPr>
        <p:spPr>
          <a:xfrm>
            <a:off x="4663440" y="3651885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Quality hinges on the ability to accurately identify and consistently fulfill the diverse needs of our patient population.</a:t>
            </a:r>
            <a:endParaRPr lang="en-US" sz="9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1028700"/>
            <a:ext cx="41148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Pharmacy Practice: Staying Legal</a:t>
            </a:r>
            <a:endParaRPr lang="en-US" sz="2300" dirty="0"/>
          </a:p>
        </p:txBody>
      </p:sp>
      <p:pic>
        <p:nvPicPr>
          <p:cNvPr id="3" name="Image 0" descr="https://images.pexels.com/photos/7821573/pexels-photo-7821573.jpeg?auto=compress&amp;cs=tinysrgb&amp;fit=crop&amp;h=1200&amp;w=800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1028700"/>
            <a:ext cx="2468880" cy="308610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548640" y="1543050"/>
            <a:ext cx="4114800" cy="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Possessing a valid Competency Certificate demonstrates the pharmacist's ability to perform required tasks safely and effectively according to set standards.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 Pharmacist Registration Certificate proves that the individual is officially registered and recognized by the governing pharmacy body.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Pharmacist Practice License authorizes the pharmacist to legally practice within a specific jurisdiction and to provide pharmaceutical services.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Ensuring all required documents are current and valid is paramount for maintaining legal compliance and preventing potential penalties or legal issues.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Pharmacy QA Essentials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7772400" cy="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Pharmacy service quality assurance is built upon established standards and best practices for patient safety.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This Indonesian Ministry of Health regulation outlines the specific requirements for pharmaceutical services in pharmacies.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It is a crucial legal standard to adhere to, ensuring responsible and compliant pharmacy operations nationwide.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This regulation helps assure the quality and reliability of pharmaceutical services for all Indonesian citizens.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Quality Pharmacy: Key Aspects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7772400" cy="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Effective management ensures smooth operations, resource allocation, and optimized workflow within the pharmacy setting.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Focuses on patient-centered care, medication therapy management, and optimizing patient outcomes through pharmacy services.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Encompasses all ancillary services like inventory, procurement, and facility maintenance, crucial for smooth pharmacy function.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Continuous evaluation and improvements in all service aspects ensure better patient satisfaction and optimal performance.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2025-05-04T13:39:41Z</dcterms:created>
  <dcterms:modified xsi:type="dcterms:W3CDTF">2025-05-04T13:39:41Z</dcterms:modified>
</cp:coreProperties>
</file>